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sldIdLst>
    <p:sldId id="417" r:id="rId2"/>
    <p:sldId id="419" r:id="rId3"/>
    <p:sldId id="431" r:id="rId4"/>
    <p:sldId id="437" r:id="rId5"/>
    <p:sldId id="426" r:id="rId6"/>
    <p:sldId id="428" r:id="rId7"/>
    <p:sldId id="427" r:id="rId8"/>
    <p:sldId id="435" r:id="rId9"/>
    <p:sldId id="429" r:id="rId10"/>
    <p:sldId id="436" r:id="rId11"/>
    <p:sldId id="440" r:id="rId12"/>
    <p:sldId id="430" r:id="rId13"/>
    <p:sldId id="441" r:id="rId14"/>
    <p:sldId id="433" r:id="rId15"/>
    <p:sldId id="432" r:id="rId16"/>
    <p:sldId id="434" r:id="rId17"/>
    <p:sldId id="421" r:id="rId18"/>
    <p:sldId id="422" r:id="rId19"/>
    <p:sldId id="423" r:id="rId20"/>
    <p:sldId id="425" r:id="rId21"/>
    <p:sldId id="439" r:id="rId22"/>
    <p:sldId id="438"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5332" autoAdjust="0"/>
  </p:normalViewPr>
  <p:slideViewPr>
    <p:cSldViewPr>
      <p:cViewPr varScale="1">
        <p:scale>
          <a:sx n="109" d="100"/>
          <a:sy n="109" d="100"/>
        </p:scale>
        <p:origin x="1398"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00063-EE83-45D3-AD90-E731B290C656}" type="datetimeFigureOut">
              <a:rPr lang="en-US" smtClean="0"/>
              <a:t>6/22/2020</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838C1-C50B-4855-9D52-D3B05851D1DE}" type="slidenum">
              <a:rPr lang="en-US" smtClean="0"/>
              <a:t>‹#›</a:t>
            </a:fld>
            <a:endParaRPr lang="en-US"/>
          </a:p>
        </p:txBody>
      </p:sp>
    </p:spTree>
    <p:extLst>
      <p:ext uri="{BB962C8B-B14F-4D97-AF65-F5344CB8AC3E}">
        <p14:creationId xmlns:p14="http://schemas.microsoft.com/office/powerpoint/2010/main" val="1176973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3433482"/>
            <a:ext cx="3505200" cy="909918"/>
          </a:xfrm>
          <a:prstGeom prst="rect">
            <a:avLst/>
          </a:prstGeom>
        </p:spPr>
        <p:txBody>
          <a:bodyPr>
            <a:noAutofit/>
          </a:bodyPr>
          <a:lstStyle>
            <a:lvl1pPr algn="l">
              <a:defRPr sz="2400" b="1" i="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1371600" y="5334000"/>
            <a:ext cx="6400800" cy="304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06574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EBA037-7B08-4D5F-A0CC-8FAA2B4ECD44}" type="datetimeFigureOut">
              <a:rPr lang="en-US" smtClean="0"/>
              <a:t>6/22/2020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A29C2D-54C6-4DA2-B793-D3DC0B728035}" type="slidenum">
              <a:rPr lang="en-US" smtClean="0"/>
              <a:t>‹#›</a:t>
            </a:fld>
            <a:endParaRPr lang="en-US"/>
          </a:p>
        </p:txBody>
      </p:sp>
    </p:spTree>
    <p:extLst>
      <p:ext uri="{BB962C8B-B14F-4D97-AF65-F5344CB8AC3E}">
        <p14:creationId xmlns:p14="http://schemas.microsoft.com/office/powerpoint/2010/main" val="358426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EBA037-7B08-4D5F-A0CC-8FAA2B4ECD44}" type="datetimeFigureOut">
              <a:rPr lang="en-US" smtClean="0"/>
              <a:t>6/22/2020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A29C2D-54C6-4DA2-B793-D3DC0B728035}" type="slidenum">
              <a:rPr lang="en-US" smtClean="0"/>
              <a:t>‹#›</a:t>
            </a:fld>
            <a:endParaRPr lang="en-US"/>
          </a:p>
        </p:txBody>
      </p:sp>
    </p:spTree>
    <p:extLst>
      <p:ext uri="{BB962C8B-B14F-4D97-AF65-F5344CB8AC3E}">
        <p14:creationId xmlns:p14="http://schemas.microsoft.com/office/powerpoint/2010/main" val="3177441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Subtitle 2"/>
          <p:cNvSpPr>
            <a:spLocks noGrp="1"/>
          </p:cNvSpPr>
          <p:nvPr>
            <p:ph type="subTitle" idx="1"/>
          </p:nvPr>
        </p:nvSpPr>
        <p:spPr>
          <a:xfrm>
            <a:off x="822070" y="3773039"/>
            <a:ext cx="6056471" cy="663404"/>
          </a:xfrm>
        </p:spPr>
        <p:txBody>
          <a:bodyPr>
            <a:normAutofit/>
          </a:bodyPr>
          <a:lstStyle>
            <a:lvl1pPr marL="0" indent="0" algn="l">
              <a:buNone/>
              <a:defRPr sz="2400" b="1" cap="all" spc="200" baseline="0">
                <a:solidFill>
                  <a:srgbClr val="0070C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15" name="Title 1"/>
          <p:cNvSpPr>
            <a:spLocks noGrp="1"/>
          </p:cNvSpPr>
          <p:nvPr>
            <p:ph type="ctrTitle"/>
          </p:nvPr>
        </p:nvSpPr>
        <p:spPr>
          <a:xfrm>
            <a:off x="822070" y="2841913"/>
            <a:ext cx="7543800" cy="931127"/>
          </a:xfrm>
          <a:prstGeom prst="rect">
            <a:avLst/>
          </a:prstGeom>
        </p:spPr>
        <p:txBody>
          <a:bodyPr anchor="b">
            <a:noAutofit/>
          </a:bodyPr>
          <a:lstStyle>
            <a:lvl1pPr algn="l">
              <a:lnSpc>
                <a:spcPct val="85000"/>
              </a:lnSpc>
              <a:defRPr sz="3600" b="1" spc="-50" baseline="0">
                <a:solidFill>
                  <a:srgbClr val="0070C0"/>
                </a:solidFill>
              </a:defRPr>
            </a:lvl1pPr>
          </a:lstStyle>
          <a:p>
            <a:r>
              <a:rPr lang="en-US" dirty="0"/>
              <a:t>Click to edit Master title style</a:t>
            </a:r>
          </a:p>
        </p:txBody>
      </p:sp>
    </p:spTree>
    <p:extLst>
      <p:ext uri="{BB962C8B-B14F-4D97-AF65-F5344CB8AC3E}">
        <p14:creationId xmlns:p14="http://schemas.microsoft.com/office/powerpoint/2010/main" val="292213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EBA037-7B08-4D5F-A0CC-8FAA2B4ECD44}" type="datetimeFigureOut">
              <a:rPr lang="en-US" smtClean="0"/>
              <a:t>6/22/2020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A29C2D-54C6-4DA2-B793-D3DC0B728035}" type="slidenum">
              <a:rPr lang="en-US" smtClean="0"/>
              <a:t>‹#›</a:t>
            </a:fld>
            <a:endParaRPr lang="en-US"/>
          </a:p>
        </p:txBody>
      </p:sp>
    </p:spTree>
    <p:extLst>
      <p:ext uri="{BB962C8B-B14F-4D97-AF65-F5344CB8AC3E}">
        <p14:creationId xmlns:p14="http://schemas.microsoft.com/office/powerpoint/2010/main" val="144826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BA037-7B08-4D5F-A0CC-8FAA2B4ECD44}" type="datetimeFigureOut">
              <a:rPr lang="en-US" smtClean="0"/>
              <a:t>6/22/2020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A29C2D-54C6-4DA2-B793-D3DC0B728035}" type="slidenum">
              <a:rPr lang="en-US" smtClean="0"/>
              <a:t>‹#›</a:t>
            </a:fld>
            <a:endParaRPr lang="en-US"/>
          </a:p>
        </p:txBody>
      </p:sp>
    </p:spTree>
    <p:extLst>
      <p:ext uri="{BB962C8B-B14F-4D97-AF65-F5344CB8AC3E}">
        <p14:creationId xmlns:p14="http://schemas.microsoft.com/office/powerpoint/2010/main" val="85430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EBA037-7B08-4D5F-A0CC-8FAA2B4ECD44}" type="datetimeFigureOut">
              <a:rPr lang="en-US" smtClean="0"/>
              <a:t>6/22/2020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7A29C2D-54C6-4DA2-B793-D3DC0B728035}" type="slidenum">
              <a:rPr lang="en-US" smtClean="0"/>
              <a:t>‹#›</a:t>
            </a:fld>
            <a:endParaRPr lang="en-US"/>
          </a:p>
        </p:txBody>
      </p:sp>
    </p:spTree>
    <p:extLst>
      <p:ext uri="{BB962C8B-B14F-4D97-AF65-F5344CB8AC3E}">
        <p14:creationId xmlns:p14="http://schemas.microsoft.com/office/powerpoint/2010/main" val="224968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9EBA037-7B08-4D5F-A0CC-8FAA2B4ECD44}" type="datetimeFigureOut">
              <a:rPr lang="en-US" smtClean="0"/>
              <a:t>6/22/2020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7A29C2D-54C6-4DA2-B793-D3DC0B728035}" type="slidenum">
              <a:rPr lang="en-US" smtClean="0"/>
              <a:t>‹#›</a:t>
            </a:fld>
            <a:endParaRPr lang="en-US"/>
          </a:p>
        </p:txBody>
      </p:sp>
    </p:spTree>
    <p:extLst>
      <p:ext uri="{BB962C8B-B14F-4D97-AF65-F5344CB8AC3E}">
        <p14:creationId xmlns:p14="http://schemas.microsoft.com/office/powerpoint/2010/main" val="3407062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EBA037-7B08-4D5F-A0CC-8FAA2B4ECD44}" type="datetimeFigureOut">
              <a:rPr lang="en-US" smtClean="0"/>
              <a:t>6/22/2020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7A29C2D-54C6-4DA2-B793-D3DC0B728035}" type="slidenum">
              <a:rPr lang="en-US" smtClean="0"/>
              <a:t>‹#›</a:t>
            </a:fld>
            <a:endParaRPr lang="en-US"/>
          </a:p>
        </p:txBody>
      </p:sp>
    </p:spTree>
    <p:extLst>
      <p:ext uri="{BB962C8B-B14F-4D97-AF65-F5344CB8AC3E}">
        <p14:creationId xmlns:p14="http://schemas.microsoft.com/office/powerpoint/2010/main" val="340754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BA037-7B08-4D5F-A0CC-8FAA2B4ECD44}" type="datetimeFigureOut">
              <a:rPr lang="en-US" smtClean="0"/>
              <a:t>6/22/2020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7A29C2D-54C6-4DA2-B793-D3DC0B728035}" type="slidenum">
              <a:rPr lang="en-US" smtClean="0"/>
              <a:t>‹#›</a:t>
            </a:fld>
            <a:endParaRPr lang="en-US"/>
          </a:p>
        </p:txBody>
      </p:sp>
    </p:spTree>
    <p:extLst>
      <p:ext uri="{BB962C8B-B14F-4D97-AF65-F5344CB8AC3E}">
        <p14:creationId xmlns:p14="http://schemas.microsoft.com/office/powerpoint/2010/main" val="395302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EBA037-7B08-4D5F-A0CC-8FAA2B4ECD44}" type="datetimeFigureOut">
              <a:rPr lang="en-US" smtClean="0"/>
              <a:t>6/22/2020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7A29C2D-54C6-4DA2-B793-D3DC0B728035}" type="slidenum">
              <a:rPr lang="en-US" smtClean="0"/>
              <a:t>‹#›</a:t>
            </a:fld>
            <a:endParaRPr lang="en-US"/>
          </a:p>
        </p:txBody>
      </p:sp>
    </p:spTree>
    <p:extLst>
      <p:ext uri="{BB962C8B-B14F-4D97-AF65-F5344CB8AC3E}">
        <p14:creationId xmlns:p14="http://schemas.microsoft.com/office/powerpoint/2010/main" val="45822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EBA037-7B08-4D5F-A0CC-8FAA2B4ECD44}" type="datetimeFigureOut">
              <a:rPr lang="en-US" smtClean="0"/>
              <a:t>6/22/2020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7A29C2D-54C6-4DA2-B793-D3DC0B728035}" type="slidenum">
              <a:rPr lang="en-US" smtClean="0"/>
              <a:t>‹#›</a:t>
            </a:fld>
            <a:endParaRPr lang="en-US"/>
          </a:p>
        </p:txBody>
      </p:sp>
    </p:spTree>
    <p:extLst>
      <p:ext uri="{BB962C8B-B14F-4D97-AF65-F5344CB8AC3E}">
        <p14:creationId xmlns:p14="http://schemas.microsoft.com/office/powerpoint/2010/main" val="112000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1371600"/>
            <a:ext cx="8511480" cy="457200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BA037-7B08-4D5F-A0CC-8FAA2B4ECD44}" type="datetimeFigureOut">
              <a:rPr lang="en-US" smtClean="0"/>
              <a:t>6/22/2020</a:t>
            </a:fld>
            <a:endParaRPr lang="en-US"/>
          </a:p>
        </p:txBody>
      </p:sp>
      <p:sp>
        <p:nvSpPr>
          <p:cNvPr id="9" name="TextBox 8"/>
          <p:cNvSpPr txBox="1"/>
          <p:nvPr/>
        </p:nvSpPr>
        <p:spPr>
          <a:xfrm>
            <a:off x="8153400" y="6477000"/>
            <a:ext cx="609600" cy="261610"/>
          </a:xfrm>
          <a:prstGeom prst="rect">
            <a:avLst/>
          </a:prstGeom>
          <a:noFill/>
        </p:spPr>
        <p:txBody>
          <a:bodyPr wrap="square" rtlCol="0">
            <a:spAutoFit/>
          </a:bodyPr>
          <a:lstStyle/>
          <a:p>
            <a:pPr algn="r"/>
            <a:fld id="{C4109D20-3EF8-4E3A-9080-C7A88128FCDD}" type="slidenum">
              <a:rPr lang="en-GB" sz="1100" smtClean="0">
                <a:solidFill>
                  <a:schemeClr val="bg1"/>
                </a:solidFill>
              </a:rPr>
              <a:pPr algn="r"/>
              <a:t>‹#›</a:t>
            </a:fld>
            <a:endParaRPr lang="en-GB" sz="1100" dirty="0">
              <a:solidFill>
                <a:schemeClr val="bg1"/>
              </a:solidFill>
            </a:endParaRPr>
          </a:p>
        </p:txBody>
      </p:sp>
      <p:sp>
        <p:nvSpPr>
          <p:cNvPr id="12" name="Rectangle 11"/>
          <p:cNvSpPr/>
          <p:nvPr/>
        </p:nvSpPr>
        <p:spPr>
          <a:xfrm>
            <a:off x="0" y="-22412"/>
            <a:ext cx="91440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0" y="6477000"/>
            <a:ext cx="9144000" cy="457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934200" y="6500316"/>
            <a:ext cx="1828800" cy="276999"/>
          </a:xfrm>
          <a:prstGeom prst="rect">
            <a:avLst/>
          </a:prstGeom>
          <a:noFill/>
        </p:spPr>
        <p:txBody>
          <a:bodyPr wrap="square" rtlCol="0">
            <a:spAutoFit/>
          </a:bodyPr>
          <a:lstStyle/>
          <a:p>
            <a:pPr algn="r"/>
            <a:fld id="{171B2078-A95C-41F0-87E1-83686ABECA5C}" type="slidenum">
              <a:rPr lang="en-GB" sz="1200" smtClean="0">
                <a:solidFill>
                  <a:schemeClr val="bg1"/>
                </a:solidFill>
              </a:rPr>
              <a:pPr algn="r"/>
              <a:t>‹#›</a:t>
            </a:fld>
            <a:endParaRPr lang="en-GB" sz="1200" dirty="0">
              <a:solidFill>
                <a:schemeClr val="bg1"/>
              </a:solidFill>
            </a:endParaRPr>
          </a:p>
        </p:txBody>
      </p:sp>
    </p:spTree>
    <p:extLst>
      <p:ext uri="{BB962C8B-B14F-4D97-AF65-F5344CB8AC3E}">
        <p14:creationId xmlns:p14="http://schemas.microsoft.com/office/powerpoint/2010/main" val="21330151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75" r:id="rId12"/>
  </p:sldLayoutIdLst>
  <p:txStyles>
    <p:titleStyle>
      <a:lvl1pPr algn="l" defTabSz="914400" rtl="0" eaLnBrk="1" latinLnBrk="0" hangingPunct="1">
        <a:spcBef>
          <a:spcPct val="0"/>
        </a:spcBef>
        <a:buNone/>
        <a:defRPr sz="1200" kern="1200">
          <a:solidFill>
            <a:schemeClr val="bg1"/>
          </a:solidFill>
          <a:latin typeface="+mj-lt"/>
          <a:ea typeface="+mj-ea"/>
          <a:cs typeface="+mj-cs"/>
        </a:defRPr>
      </a:lvl1pPr>
    </p:titleStyle>
    <p:bodyStyle>
      <a:lvl1pPr marL="0" indent="0" algn="just" defTabSz="914400" rtl="0" eaLnBrk="1" latinLnBrk="0" hangingPunct="1">
        <a:lnSpc>
          <a:spcPct val="150000"/>
        </a:lnSpc>
        <a:spcBef>
          <a:spcPct val="20000"/>
        </a:spcBef>
        <a:buFont typeface="Arial" panose="020B0604020202020204" pitchFamily="34" charset="0"/>
        <a:buNone/>
        <a:defRPr sz="1400" kern="1200">
          <a:solidFill>
            <a:schemeClr val="tx1">
              <a:lumMod val="75000"/>
            </a:schemeClr>
          </a:solidFill>
          <a:latin typeface="+mn-lt"/>
          <a:ea typeface="+mn-ea"/>
          <a:cs typeface="+mn-cs"/>
        </a:defRPr>
      </a:lvl1pPr>
      <a:lvl2pPr marL="457200" indent="0" algn="just" defTabSz="914400" rtl="0" eaLnBrk="1" latinLnBrk="0" hangingPunct="1">
        <a:lnSpc>
          <a:spcPct val="150000"/>
        </a:lnSpc>
        <a:spcBef>
          <a:spcPct val="20000"/>
        </a:spcBef>
        <a:buFont typeface="Arial" panose="020B0604020202020204" pitchFamily="34" charset="0"/>
        <a:buNone/>
        <a:defRPr sz="1400" kern="1200">
          <a:solidFill>
            <a:schemeClr val="tx1">
              <a:lumMod val="75000"/>
            </a:schemeClr>
          </a:solidFill>
          <a:latin typeface="+mn-lt"/>
          <a:ea typeface="+mn-ea"/>
          <a:cs typeface="+mn-cs"/>
        </a:defRPr>
      </a:lvl2pPr>
      <a:lvl3pPr marL="914400" indent="0" algn="just" defTabSz="914400" rtl="0" eaLnBrk="1" latinLnBrk="0" hangingPunct="1">
        <a:lnSpc>
          <a:spcPct val="150000"/>
        </a:lnSpc>
        <a:spcBef>
          <a:spcPct val="20000"/>
        </a:spcBef>
        <a:buFont typeface="Arial" panose="020B0604020202020204" pitchFamily="34" charset="0"/>
        <a:buNone/>
        <a:defRPr sz="1400" kern="1200">
          <a:solidFill>
            <a:schemeClr val="tx1">
              <a:lumMod val="75000"/>
            </a:schemeClr>
          </a:solidFill>
          <a:latin typeface="+mn-lt"/>
          <a:ea typeface="+mn-ea"/>
          <a:cs typeface="+mn-cs"/>
        </a:defRPr>
      </a:lvl3pPr>
      <a:lvl4pPr marL="1371600" indent="0" algn="just" defTabSz="914400" rtl="0" eaLnBrk="1" latinLnBrk="0" hangingPunct="1">
        <a:lnSpc>
          <a:spcPct val="150000"/>
        </a:lnSpc>
        <a:spcBef>
          <a:spcPct val="20000"/>
        </a:spcBef>
        <a:buFont typeface="Arial" panose="020B0604020202020204" pitchFamily="34" charset="0"/>
        <a:buNone/>
        <a:defRPr sz="1400" kern="1200">
          <a:solidFill>
            <a:schemeClr val="tx1">
              <a:lumMod val="75000"/>
            </a:schemeClr>
          </a:solidFill>
          <a:latin typeface="+mn-lt"/>
          <a:ea typeface="+mn-ea"/>
          <a:cs typeface="+mn-cs"/>
        </a:defRPr>
      </a:lvl4pPr>
      <a:lvl5pPr marL="1828800" indent="0" algn="just" defTabSz="914400" rtl="0" eaLnBrk="1" latinLnBrk="0" hangingPunct="1">
        <a:lnSpc>
          <a:spcPct val="150000"/>
        </a:lnSpc>
        <a:spcBef>
          <a:spcPct val="200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1" descr="EC 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5631354"/>
            <a:ext cx="1332411" cy="8367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p:nvPr/>
        </p:nvSpPr>
        <p:spPr>
          <a:xfrm>
            <a:off x="1737088" y="5788100"/>
            <a:ext cx="7105496" cy="307777"/>
          </a:xfrm>
          <a:prstGeom prst="rect">
            <a:avLst/>
          </a:prstGeom>
        </p:spPr>
        <p:txBody>
          <a:bodyPr wrap="square">
            <a:spAutoFit/>
          </a:bodyPr>
          <a:lstStyle/>
          <a:p>
            <a:pPr>
              <a:spcAft>
                <a:spcPts val="0"/>
              </a:spcAft>
            </a:pPr>
            <a:r>
              <a:rPr lang="en-GB" sz="1400" dirty="0">
                <a:solidFill>
                  <a:schemeClr val="accent1"/>
                </a:solidFill>
                <a:effectLst/>
              </a:rPr>
              <a:t>.</a:t>
            </a:r>
            <a:endParaRPr lang="en-US" sz="1400" dirty="0">
              <a:solidFill>
                <a:schemeClr val="accent1"/>
              </a:solidFill>
              <a:effectLst/>
            </a:endParaRPr>
          </a:p>
        </p:txBody>
      </p:sp>
      <p:sp>
        <p:nvSpPr>
          <p:cNvPr id="8" name="Title 4"/>
          <p:cNvSpPr>
            <a:spLocks noGrp="1"/>
          </p:cNvSpPr>
          <p:nvPr>
            <p:ph type="ctrTitle"/>
          </p:nvPr>
        </p:nvSpPr>
        <p:spPr>
          <a:xfrm>
            <a:off x="3059832" y="4509120"/>
            <a:ext cx="5793926" cy="1278980"/>
          </a:xfrm>
        </p:spPr>
        <p:txBody>
          <a:bodyPr/>
          <a:lstStyle/>
          <a:p>
            <a:r>
              <a:rPr lang="en-US" sz="1600" b="0" dirty="0"/>
              <a:t>Nana </a:t>
            </a:r>
            <a:r>
              <a:rPr lang="en-US" sz="1600" b="0" dirty="0" err="1"/>
              <a:t>Voitenko</a:t>
            </a:r>
            <a:r>
              <a:rPr lang="en-US" sz="1600" b="0" dirty="0"/>
              <a:t>, Coordinator, </a:t>
            </a:r>
            <a:br>
              <a:rPr lang="en-US" sz="1600" b="0" dirty="0"/>
            </a:br>
            <a:r>
              <a:rPr lang="en-US" sz="1600" b="0" dirty="0"/>
              <a:t>Head of Department of Sensory Signaling at </a:t>
            </a:r>
            <a:br>
              <a:rPr lang="en-US" sz="1600" b="0" dirty="0"/>
            </a:br>
            <a:r>
              <a:rPr lang="en-US" sz="1600" b="0" dirty="0" err="1"/>
              <a:t>Bogomoletz</a:t>
            </a:r>
            <a:r>
              <a:rPr lang="en-US" sz="1600" b="0" dirty="0"/>
              <a:t> Institute of physiology (BIPH), Ukraine</a:t>
            </a:r>
            <a:r>
              <a:rPr lang="en-US" sz="1600" dirty="0"/>
              <a:t/>
            </a:r>
            <a:br>
              <a:rPr lang="en-US" sz="1600" dirty="0"/>
            </a:br>
            <a:endParaRPr lang="en-GB" sz="1600" dirty="0"/>
          </a:p>
        </p:txBody>
      </p:sp>
      <p:graphicFrame>
        <p:nvGraphicFramePr>
          <p:cNvPr id="3" name="Tabelle 2"/>
          <p:cNvGraphicFramePr>
            <a:graphicFrameLocks noGrp="1"/>
          </p:cNvGraphicFramePr>
          <p:nvPr>
            <p:extLst>
              <p:ext uri="{D42A27DB-BD31-4B8C-83A1-F6EECF244321}">
                <p14:modId xmlns:p14="http://schemas.microsoft.com/office/powerpoint/2010/main" val="249622220"/>
              </p:ext>
            </p:extLst>
          </p:nvPr>
        </p:nvGraphicFramePr>
        <p:xfrm>
          <a:off x="977482" y="3317423"/>
          <a:ext cx="7189035" cy="883920"/>
        </p:xfrm>
        <a:graphic>
          <a:graphicData uri="http://schemas.openxmlformats.org/drawingml/2006/table">
            <a:tbl>
              <a:tblPr firstRow="1" firstCol="1" bandRow="1">
                <a:tableStyleId>{5C22544A-7EE6-4342-B048-85BDC9FD1C3A}</a:tableStyleId>
              </a:tblPr>
              <a:tblGrid>
                <a:gridCol w="7189035">
                  <a:extLst>
                    <a:ext uri="{9D8B030D-6E8A-4147-A177-3AD203B41FA5}">
                      <a16:colId xmlns:a16="http://schemas.microsoft.com/office/drawing/2014/main" xmlns="" val="20000"/>
                    </a:ext>
                  </a:extLst>
                </a:gridCol>
              </a:tblGrid>
              <a:tr h="0">
                <a:tc>
                  <a:txBody>
                    <a:bodyPr/>
                    <a:lstStyle/>
                    <a:p>
                      <a:pPr algn="ctr">
                        <a:spcAft>
                          <a:spcPts val="600"/>
                        </a:spcAft>
                      </a:pPr>
                      <a:r>
                        <a:rPr lang="hu-HU" sz="200" dirty="0">
                          <a:effectLst/>
                        </a:rPr>
                        <a:t> </a:t>
                      </a:r>
                      <a:endParaRPr lang="de-DE" sz="1200" dirty="0">
                        <a:effectLst/>
                      </a:endParaRPr>
                    </a:p>
                    <a:p>
                      <a:pPr algn="ctr">
                        <a:spcAft>
                          <a:spcPts val="600"/>
                        </a:spcAft>
                      </a:pPr>
                      <a:r>
                        <a:rPr lang="en-US" sz="2400" dirty="0" smtClean="0">
                          <a:effectLst/>
                        </a:rPr>
                        <a:t>Annual</a:t>
                      </a:r>
                      <a:r>
                        <a:rPr lang="en-GB" sz="2400" dirty="0" smtClean="0">
                          <a:effectLst/>
                        </a:rPr>
                        <a:t> </a:t>
                      </a:r>
                      <a:r>
                        <a:rPr lang="en-GB" sz="2400" dirty="0">
                          <a:effectLst/>
                        </a:rPr>
                        <a:t>meeting</a:t>
                      </a:r>
                      <a:endParaRPr lang="de-DE" sz="1600" dirty="0">
                        <a:effectLst/>
                      </a:endParaRPr>
                    </a:p>
                    <a:p>
                      <a:pPr algn="ctr">
                        <a:spcAft>
                          <a:spcPts val="600"/>
                        </a:spcAft>
                      </a:pPr>
                      <a:r>
                        <a:rPr lang="en-GB" sz="2200" dirty="0" smtClean="0">
                          <a:effectLst/>
                        </a:rPr>
                        <a:t>22.06.2020</a:t>
                      </a:r>
                      <a:endParaRPr lang="de-DE" sz="1200" dirty="0">
                        <a:effectLst/>
                        <a:latin typeface="Times New Roman"/>
                        <a:ea typeface="Times New Roman"/>
                      </a:endParaRPr>
                    </a:p>
                  </a:txBody>
                  <a:tcPr marL="68580" marR="68580" marT="0" marB="0"/>
                </a:tc>
                <a:extLst>
                  <a:ext uri="{0D108BD9-81ED-4DB2-BD59-A6C34878D82A}">
                    <a16:rowId xmlns:a16="http://schemas.microsoft.com/office/drawing/2014/main" xmlns="" val="10000"/>
                  </a:ext>
                </a:extLst>
              </a:tr>
            </a:tbl>
          </a:graphicData>
        </a:graphic>
      </p:graphicFrame>
      <p:pic>
        <p:nvPicPr>
          <p:cNvPr id="9" name="Picture 1"/>
          <p:cNvPicPr/>
          <p:nvPr/>
        </p:nvPicPr>
        <p:blipFill>
          <a:blip r:embed="rId3"/>
          <a:stretch>
            <a:fillRect/>
          </a:stretch>
        </p:blipFill>
        <p:spPr>
          <a:xfrm>
            <a:off x="1511922" y="905088"/>
            <a:ext cx="5724373" cy="1659816"/>
          </a:xfrm>
          <a:prstGeom prst="rect">
            <a:avLst/>
          </a:prstGeom>
        </p:spPr>
      </p:pic>
      <p:graphicFrame>
        <p:nvGraphicFramePr>
          <p:cNvPr id="6" name="Tabelle 5"/>
          <p:cNvGraphicFramePr>
            <a:graphicFrameLocks noGrp="1"/>
          </p:cNvGraphicFramePr>
          <p:nvPr>
            <p:extLst>
              <p:ext uri="{D42A27DB-BD31-4B8C-83A1-F6EECF244321}">
                <p14:modId xmlns:p14="http://schemas.microsoft.com/office/powerpoint/2010/main" val="969634479"/>
              </p:ext>
            </p:extLst>
          </p:nvPr>
        </p:nvGraphicFramePr>
        <p:xfrm>
          <a:off x="1737088" y="5944556"/>
          <a:ext cx="6075272" cy="420624"/>
        </p:xfrm>
        <a:graphic>
          <a:graphicData uri="http://schemas.openxmlformats.org/drawingml/2006/table">
            <a:tbl>
              <a:tblPr firstRow="1" firstCol="1" bandRow="1">
                <a:tableStyleId>{5C22544A-7EE6-4342-B048-85BDC9FD1C3A}</a:tableStyleId>
              </a:tblPr>
              <a:tblGrid>
                <a:gridCol w="6075272">
                  <a:extLst>
                    <a:ext uri="{9D8B030D-6E8A-4147-A177-3AD203B41FA5}">
                      <a16:colId xmlns:a16="http://schemas.microsoft.com/office/drawing/2014/main" xmlns="" val="3070737238"/>
                    </a:ext>
                  </a:extLst>
                </a:gridCol>
              </a:tblGrid>
              <a:tr h="0">
                <a:tc>
                  <a:txBody>
                    <a:bodyPr/>
                    <a:lstStyle/>
                    <a:p>
                      <a:pPr algn="l">
                        <a:lnSpc>
                          <a:spcPct val="115000"/>
                        </a:lnSpc>
                        <a:spcBef>
                          <a:spcPts val="600"/>
                        </a:spcBef>
                        <a:spcAft>
                          <a:spcPts val="0"/>
                        </a:spcAft>
                      </a:pPr>
                      <a:r>
                        <a:rPr lang="en-GB" sz="1200" dirty="0">
                          <a:solidFill>
                            <a:schemeClr val="bg1"/>
                          </a:solidFill>
                          <a:effectLst/>
                        </a:rPr>
                        <a:t>This project has received funding from the European Union’s H2020 Programme for Coordination and support action under grant agreement no 857562.</a:t>
                      </a:r>
                      <a:endParaRPr lang="de-AT"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91938922"/>
                  </a:ext>
                </a:extLst>
              </a:tr>
            </a:tbl>
          </a:graphicData>
        </a:graphic>
      </p:graphicFrame>
    </p:spTree>
    <p:extLst>
      <p:ext uri="{BB962C8B-B14F-4D97-AF65-F5344CB8AC3E}">
        <p14:creationId xmlns:p14="http://schemas.microsoft.com/office/powerpoint/2010/main" val="23603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6712"/>
            <a:ext cx="2448664" cy="1837559"/>
          </a:xfrm>
        </p:spPr>
      </p:pic>
      <p:sp>
        <p:nvSpPr>
          <p:cNvPr id="3" name="Rectangle 2"/>
          <p:cNvSpPr/>
          <p:nvPr/>
        </p:nvSpPr>
        <p:spPr>
          <a:xfrm>
            <a:off x="611560" y="107360"/>
            <a:ext cx="6120680" cy="400110"/>
          </a:xfrm>
          <a:prstGeom prst="rect">
            <a:avLst/>
          </a:prstGeom>
        </p:spPr>
        <p:txBody>
          <a:bodyPr wrap="square">
            <a:spAutoFit/>
          </a:bodyPr>
          <a:lstStyle/>
          <a:p>
            <a:r>
              <a:rPr lang="en-US" sz="2000" b="1" dirty="0" smtClean="0">
                <a:solidFill>
                  <a:schemeClr val="bg1"/>
                </a:solidFill>
              </a:rPr>
              <a:t>Policy-makers meeting, Kyiv, September 2019</a:t>
            </a:r>
            <a:endParaRPr lang="uk-UA" sz="2000"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289" y="808507"/>
            <a:ext cx="2554865" cy="19172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8664" y="815652"/>
            <a:ext cx="2505393" cy="188013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6" y="2636912"/>
            <a:ext cx="2931160" cy="219964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7472" y="2674245"/>
            <a:ext cx="2931160" cy="219964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393" y="4411424"/>
            <a:ext cx="2600002" cy="1951128"/>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44460" y="4478653"/>
            <a:ext cx="2503352" cy="1878599"/>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5336" y="2674245"/>
            <a:ext cx="2441760" cy="2045484"/>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6726415" y="4694482"/>
            <a:ext cx="2545419" cy="1910167"/>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2497882" y="2555246"/>
            <a:ext cx="2213692" cy="1661228"/>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09507" y="4691758"/>
            <a:ext cx="1293414" cy="186320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26998" y="785404"/>
            <a:ext cx="2517001" cy="1888841"/>
          </a:xfrm>
          <a:prstGeom prst="rect">
            <a:avLst/>
          </a:prstGeom>
        </p:spPr>
      </p:pic>
    </p:spTree>
    <p:extLst>
      <p:ext uri="{BB962C8B-B14F-4D97-AF65-F5344CB8AC3E}">
        <p14:creationId xmlns:p14="http://schemas.microsoft.com/office/powerpoint/2010/main" val="157537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88640"/>
            <a:ext cx="6120680" cy="400110"/>
          </a:xfrm>
          <a:prstGeom prst="rect">
            <a:avLst/>
          </a:prstGeom>
        </p:spPr>
        <p:txBody>
          <a:bodyPr wrap="square">
            <a:spAutoFit/>
          </a:bodyPr>
          <a:lstStyle/>
          <a:p>
            <a:r>
              <a:rPr lang="en-US" sz="2000" b="1" dirty="0" smtClean="0">
                <a:solidFill>
                  <a:schemeClr val="bg1"/>
                </a:solidFill>
              </a:rPr>
              <a:t>Disseminating materials</a:t>
            </a:r>
            <a:endParaRPr lang="uk-UA" sz="2000" b="1" dirty="0">
              <a:solidFill>
                <a:schemeClr val="bg1"/>
              </a:solidFill>
            </a:endParaRPr>
          </a:p>
        </p:txBody>
      </p:sp>
      <p:pic>
        <p:nvPicPr>
          <p:cNvPr id="13" name="Content Placeholder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183060" y="1156691"/>
            <a:ext cx="3429000" cy="4572000"/>
          </a:xfr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700807"/>
            <a:ext cx="2592288" cy="3456384"/>
          </a:xfrm>
          <a:prstGeom prst="rect">
            <a:avLst/>
          </a:prstGeom>
        </p:spPr>
      </p:pic>
    </p:spTree>
    <p:extLst>
      <p:ext uri="{BB962C8B-B14F-4D97-AF65-F5344CB8AC3E}">
        <p14:creationId xmlns:p14="http://schemas.microsoft.com/office/powerpoint/2010/main" val="195635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6260" y="1052736"/>
            <a:ext cx="8511480" cy="4572001"/>
          </a:xfrm>
        </p:spPr>
        <p:txBody>
          <a:bodyPr/>
          <a:lstStyle/>
          <a:p>
            <a:r>
              <a:rPr lang="en-US" sz="1600" b="1" dirty="0"/>
              <a:t>Knowledge and Technology</a:t>
            </a:r>
            <a:r>
              <a:rPr lang="uk-UA" sz="1600" b="1" dirty="0"/>
              <a:t> </a:t>
            </a:r>
            <a:r>
              <a:rPr lang="uk-UA" sz="1600" b="1" dirty="0" err="1"/>
              <a:t>Transfer</a:t>
            </a:r>
            <a:r>
              <a:rPr lang="uk-UA" sz="1600" b="1" dirty="0"/>
              <a:t> </a:t>
            </a:r>
            <a:r>
              <a:rPr lang="uk-UA" sz="1600" b="1" dirty="0" err="1"/>
              <a:t>Committee</a:t>
            </a:r>
            <a:r>
              <a:rPr lang="uk-UA" sz="1600" dirty="0"/>
              <a:t>, </a:t>
            </a:r>
            <a:r>
              <a:rPr lang="uk-UA" sz="1600" b="1" dirty="0" err="1"/>
              <a:t>Chair</a:t>
            </a:r>
            <a:r>
              <a:rPr lang="en-US" sz="1600" b="1" dirty="0"/>
              <a:t> –</a:t>
            </a:r>
            <a:r>
              <a:rPr lang="uk-UA" sz="1600" b="1" dirty="0"/>
              <a:t> </a:t>
            </a:r>
            <a:r>
              <a:rPr lang="en-US" sz="1600" b="1" dirty="0"/>
              <a:t>Georgy </a:t>
            </a:r>
            <a:r>
              <a:rPr lang="uk-UA" sz="1600" b="1" dirty="0" err="1"/>
              <a:t>Bakalkin</a:t>
            </a:r>
            <a:r>
              <a:rPr lang="uk-UA" sz="1600" b="1" dirty="0"/>
              <a:t> (UU)</a:t>
            </a:r>
            <a:r>
              <a:rPr lang="en-US" sz="1600" b="1" dirty="0"/>
              <a:t>, members – Pavel </a:t>
            </a:r>
            <a:r>
              <a:rPr lang="en-US" sz="1600" b="1" dirty="0" err="1"/>
              <a:t>Belan</a:t>
            </a:r>
            <a:r>
              <a:rPr lang="en-US" sz="1600" b="1" dirty="0"/>
              <a:t> (BIPH), </a:t>
            </a:r>
            <a:r>
              <a:rPr lang="en-US" sz="1600" b="1" dirty="0" err="1"/>
              <a:t>Alyona</a:t>
            </a:r>
            <a:r>
              <a:rPr lang="en-US" sz="1600" b="1" dirty="0"/>
              <a:t> </a:t>
            </a:r>
            <a:r>
              <a:rPr lang="en-US" sz="1600" b="1" dirty="0" err="1"/>
              <a:t>Borovskaya</a:t>
            </a:r>
            <a:r>
              <a:rPr lang="en-US" sz="1600" b="1" dirty="0"/>
              <a:t> (BIPH)</a:t>
            </a:r>
            <a:r>
              <a:rPr lang="uk-UA" sz="1600" b="1" dirty="0"/>
              <a:t>.</a:t>
            </a:r>
            <a:r>
              <a:rPr lang="uk-UA" sz="1600" dirty="0"/>
              <a:t> This </a:t>
            </a:r>
            <a:r>
              <a:rPr lang="uk-UA" sz="1600" dirty="0" smtClean="0"/>
              <a:t>committee monitor</a:t>
            </a:r>
            <a:r>
              <a:rPr lang="en-US" sz="1600" dirty="0" smtClean="0"/>
              <a:t>s</a:t>
            </a:r>
            <a:r>
              <a:rPr lang="uk-UA" sz="1600" dirty="0" smtClean="0"/>
              <a:t> </a:t>
            </a:r>
            <a:r>
              <a:rPr lang="uk-UA" sz="1600" dirty="0"/>
              <a:t>and </a:t>
            </a:r>
            <a:r>
              <a:rPr lang="uk-UA" sz="1600" dirty="0" smtClean="0"/>
              <a:t>evaluate</a:t>
            </a:r>
            <a:r>
              <a:rPr lang="en-US" sz="1600" dirty="0" smtClean="0"/>
              <a:t>s</a:t>
            </a:r>
            <a:r>
              <a:rPr lang="uk-UA" sz="1600" dirty="0" smtClean="0"/>
              <a:t> </a:t>
            </a:r>
            <a:r>
              <a:rPr lang="uk-UA" sz="1600" dirty="0"/>
              <a:t>the progress of transfer of knowledge, methodology and current </a:t>
            </a:r>
            <a:r>
              <a:rPr lang="uk-UA" sz="1600" dirty="0" err="1"/>
              <a:t>approaches</a:t>
            </a:r>
            <a:r>
              <a:rPr lang="uk-UA" sz="1600" dirty="0" smtClean="0"/>
              <a:t>.</a:t>
            </a:r>
          </a:p>
          <a:p>
            <a:endParaRPr lang="en-US" sz="1600" dirty="0" smtClean="0"/>
          </a:p>
          <a:p>
            <a:pPr marL="342900" indent="-342900">
              <a:buFont typeface="Arial" panose="020B0604020202020204" pitchFamily="34" charset="0"/>
              <a:buChar char="•"/>
            </a:pPr>
            <a:r>
              <a:rPr lang="en-US" sz="1600" b="1" dirty="0" smtClean="0"/>
              <a:t>Knowledge Transfer Workshop was held on October </a:t>
            </a:r>
            <a:r>
              <a:rPr lang="en-US" sz="1600" b="1" dirty="0" smtClean="0"/>
              <a:t>2</a:t>
            </a:r>
            <a:r>
              <a:rPr lang="uk-UA" sz="1600" b="1" dirty="0" smtClean="0"/>
              <a:t> </a:t>
            </a:r>
            <a:r>
              <a:rPr lang="en-US" sz="1600" b="1" dirty="0" smtClean="0"/>
              <a:t>-</a:t>
            </a:r>
            <a:r>
              <a:rPr lang="uk-UA" sz="1600" b="1" dirty="0" smtClean="0"/>
              <a:t> </a:t>
            </a:r>
            <a:r>
              <a:rPr lang="en-US" sz="1600" b="1" dirty="0" smtClean="0"/>
              <a:t>4 </a:t>
            </a:r>
            <a:r>
              <a:rPr lang="en-US" sz="1600" b="1" dirty="0" smtClean="0"/>
              <a:t>in Kyiv</a:t>
            </a:r>
            <a:endParaRPr lang="en-US" sz="1600" dirty="0" smtClean="0"/>
          </a:p>
          <a:p>
            <a:pPr marL="342900" indent="-342900">
              <a:buFont typeface="Arial" panose="020B0604020202020204" pitchFamily="34" charset="0"/>
              <a:buChar char="•"/>
            </a:pPr>
            <a:r>
              <a:rPr lang="en-US" sz="1600" b="1" dirty="0" smtClean="0"/>
              <a:t>The </a:t>
            </a:r>
            <a:r>
              <a:rPr lang="en-US" sz="1600" b="1" dirty="0"/>
              <a:t>Science-Industry </a:t>
            </a:r>
            <a:r>
              <a:rPr lang="en-US" sz="1600" b="1" dirty="0" smtClean="0"/>
              <a:t>Workshop </a:t>
            </a:r>
            <a:r>
              <a:rPr lang="en-US" sz="1600" dirty="0"/>
              <a:t>scheduled for March 28, 2020, due to restrictions on mass events in connection with the spread of coronavirus disease COVID-19 was postponed for after </a:t>
            </a:r>
            <a:r>
              <a:rPr lang="en-US" sz="1600" dirty="0" smtClean="0"/>
              <a:t>quarantine time.</a:t>
            </a:r>
            <a:endParaRPr lang="en-US" sz="1600" dirty="0"/>
          </a:p>
          <a:p>
            <a:endParaRPr lang="uk-UA" sz="2000" dirty="0"/>
          </a:p>
        </p:txBody>
      </p:sp>
      <p:sp>
        <p:nvSpPr>
          <p:cNvPr id="4" name="Rectangle 3"/>
          <p:cNvSpPr/>
          <p:nvPr/>
        </p:nvSpPr>
        <p:spPr>
          <a:xfrm>
            <a:off x="611560" y="188640"/>
            <a:ext cx="6120680" cy="400110"/>
          </a:xfrm>
          <a:prstGeom prst="rect">
            <a:avLst/>
          </a:prstGeom>
        </p:spPr>
        <p:txBody>
          <a:bodyPr wrap="square">
            <a:spAutoFit/>
          </a:bodyPr>
          <a:lstStyle/>
          <a:p>
            <a:r>
              <a:rPr lang="en-US" sz="2000" b="1" dirty="0">
                <a:solidFill>
                  <a:schemeClr val="bg1"/>
                </a:solidFill>
              </a:rPr>
              <a:t>Management structure</a:t>
            </a:r>
            <a:endParaRPr lang="uk-UA" sz="2000" b="1" dirty="0">
              <a:solidFill>
                <a:schemeClr val="bg1"/>
              </a:solidFill>
            </a:endParaRPr>
          </a:p>
        </p:txBody>
      </p:sp>
    </p:spTree>
    <p:extLst>
      <p:ext uri="{BB962C8B-B14F-4D97-AF65-F5344CB8AC3E}">
        <p14:creationId xmlns:p14="http://schemas.microsoft.com/office/powerpoint/2010/main" val="140260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161" y="1268760"/>
            <a:ext cx="5639792" cy="2062103"/>
          </a:xfrm>
          <a:prstGeom prst="rect">
            <a:avLst/>
          </a:prstGeom>
        </p:spPr>
        <p:txBody>
          <a:bodyPr wrap="square">
            <a:spAutoFit/>
          </a:bodyPr>
          <a:lstStyle/>
          <a:p>
            <a:r>
              <a:rPr lang="en-US" sz="1600" b="1" i="1" u="none" strike="noStrike" baseline="0" dirty="0" smtClean="0">
                <a:solidFill>
                  <a:srgbClr val="000000"/>
                </a:solidFill>
                <a:latin typeface="Times New Roman" panose="02020603050405020304" pitchFamily="18" charset="0"/>
              </a:rPr>
              <a:t>Prof. </a:t>
            </a:r>
            <a:r>
              <a:rPr lang="en-US" sz="1600" b="1" i="1" u="none" strike="noStrike" baseline="0" dirty="0" err="1" smtClean="0">
                <a:solidFill>
                  <a:srgbClr val="000000"/>
                </a:solidFill>
                <a:latin typeface="Times New Roman" panose="02020603050405020304" pitchFamily="18" charset="0"/>
              </a:rPr>
              <a:t>Rusakov</a:t>
            </a:r>
            <a:r>
              <a:rPr lang="en-US" sz="1600" b="1" i="1" u="none" strike="noStrike" baseline="0" dirty="0" smtClean="0">
                <a:solidFill>
                  <a:srgbClr val="000000"/>
                </a:solidFill>
                <a:latin typeface="Times New Roman" panose="02020603050405020304" pitchFamily="18" charset="0"/>
              </a:rPr>
              <a:t> from the UCL kindly gifted to the </a:t>
            </a:r>
            <a:r>
              <a:rPr lang="en-US" sz="1600" b="1" i="1" u="none" strike="noStrike" baseline="0" dirty="0" smtClean="0">
                <a:solidFill>
                  <a:srgbClr val="000000"/>
                </a:solidFill>
                <a:latin typeface="Times New Roman" panose="02020603050405020304" pitchFamily="18" charset="0"/>
              </a:rPr>
              <a:t>BIPH </a:t>
            </a:r>
            <a:r>
              <a:rPr lang="en-US" sz="1600" b="1" i="1" u="none" strike="noStrike" baseline="0" dirty="0" smtClean="0">
                <a:solidFill>
                  <a:srgbClr val="000000"/>
                </a:solidFill>
                <a:latin typeface="Times New Roman" panose="02020603050405020304" pitchFamily="18" charset="0"/>
              </a:rPr>
              <a:t>the two-photon/confocal </a:t>
            </a:r>
            <a:r>
              <a:rPr lang="en-US" sz="1600" b="1" i="1" u="none" strike="noStrike" baseline="0" dirty="0" err="1" smtClean="0">
                <a:solidFill>
                  <a:srgbClr val="000000"/>
                </a:solidFill>
                <a:latin typeface="Times New Roman" panose="02020603050405020304" pitchFamily="18" charset="0"/>
              </a:rPr>
              <a:t>Biorad</a:t>
            </a:r>
            <a:r>
              <a:rPr lang="en-US" sz="1600" b="1" i="1" u="none" strike="noStrike" baseline="0" dirty="0" smtClean="0">
                <a:solidFill>
                  <a:srgbClr val="000000"/>
                </a:solidFill>
                <a:latin typeface="Times New Roman" panose="02020603050405020304" pitchFamily="18" charset="0"/>
              </a:rPr>
              <a:t> Radiance 2100-2PE microscope. </a:t>
            </a:r>
            <a:r>
              <a:rPr lang="en-US" sz="1600" b="0" i="0" u="none" strike="noStrike" baseline="0" dirty="0" smtClean="0">
                <a:solidFill>
                  <a:srgbClr val="000000"/>
                </a:solidFill>
                <a:latin typeface="Times New Roman" panose="02020603050405020304" pitchFamily="18" charset="0"/>
              </a:rPr>
              <a:t>It is now a part of the Optical Core Facilities located in the BIP Neuroscience Division and is available for the BIP researchers who were trained via the knowledge transfer within the Project due to efforts of</a:t>
            </a:r>
            <a:r>
              <a:rPr lang="en-US" sz="1600" b="0" i="0" u="none" strike="noStrike" dirty="0" smtClean="0">
                <a:solidFill>
                  <a:srgbClr val="000000"/>
                </a:solidFill>
                <a:latin typeface="Times New Roman" panose="02020603050405020304" pitchFamily="18" charset="0"/>
              </a:rPr>
              <a:t> Dr. </a:t>
            </a:r>
            <a:r>
              <a:rPr lang="en-US" sz="1600" b="0" i="0" u="none" strike="noStrike" dirty="0" err="1" smtClean="0">
                <a:solidFill>
                  <a:srgbClr val="000000"/>
                </a:solidFill>
                <a:latin typeface="Times New Roman" panose="02020603050405020304" pitchFamily="18" charset="0"/>
              </a:rPr>
              <a:t>Kaiyu</a:t>
            </a:r>
            <a:r>
              <a:rPr lang="en-US" sz="1600" b="0" i="0" u="none" strike="noStrike" dirty="0" smtClean="0">
                <a:solidFill>
                  <a:srgbClr val="000000"/>
                </a:solidFill>
                <a:latin typeface="Times New Roman" panose="02020603050405020304" pitchFamily="18" charset="0"/>
              </a:rPr>
              <a:t> Zheng from UCL</a:t>
            </a:r>
            <a:r>
              <a:rPr lang="en-US" sz="1600" b="0" i="0" u="none" strike="noStrike" baseline="0" dirty="0" smtClean="0">
                <a:solidFill>
                  <a:srgbClr val="000000"/>
                </a:solidFill>
                <a:latin typeface="Times New Roman" panose="02020603050405020304" pitchFamily="18" charset="0"/>
              </a:rPr>
              <a:t>. This action has widen the BIP staff expertise in imaging techniques and strongly enhance the BIP S&amp;T capacity.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3008" y="1412776"/>
            <a:ext cx="2811453" cy="499813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522481"/>
            <a:ext cx="5134994" cy="2888434"/>
          </a:xfrm>
          <a:prstGeom prst="rect">
            <a:avLst/>
          </a:prstGeom>
        </p:spPr>
      </p:pic>
      <p:sp>
        <p:nvSpPr>
          <p:cNvPr id="2" name="Rectangle 1"/>
          <p:cNvSpPr/>
          <p:nvPr/>
        </p:nvSpPr>
        <p:spPr>
          <a:xfrm>
            <a:off x="467544" y="188640"/>
            <a:ext cx="4726422" cy="400110"/>
          </a:xfrm>
          <a:prstGeom prst="rect">
            <a:avLst/>
          </a:prstGeom>
        </p:spPr>
        <p:txBody>
          <a:bodyPr wrap="none">
            <a:spAutoFit/>
          </a:bodyPr>
          <a:lstStyle/>
          <a:p>
            <a:r>
              <a:rPr lang="en-GB" sz="2000" b="1" dirty="0">
                <a:solidFill>
                  <a:schemeClr val="bg1"/>
                </a:solidFill>
              </a:rPr>
              <a:t>Knowledge and Technology Transfer </a:t>
            </a:r>
            <a:endParaRPr lang="uk-UA" sz="2000" b="1" dirty="0">
              <a:solidFill>
                <a:schemeClr val="bg1"/>
              </a:solidFill>
            </a:endParaRPr>
          </a:p>
        </p:txBody>
      </p:sp>
    </p:spTree>
    <p:extLst>
      <p:ext uri="{BB962C8B-B14F-4D97-AF65-F5344CB8AC3E}">
        <p14:creationId xmlns:p14="http://schemas.microsoft.com/office/powerpoint/2010/main" val="898099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6260" y="1052736"/>
            <a:ext cx="8511480" cy="4572001"/>
          </a:xfrm>
        </p:spPr>
        <p:txBody>
          <a:bodyPr/>
          <a:lstStyle/>
          <a:p>
            <a:r>
              <a:rPr lang="uk-UA" sz="1600" b="1" dirty="0" err="1"/>
              <a:t>Finance</a:t>
            </a:r>
            <a:r>
              <a:rPr lang="uk-UA" sz="1600" b="1" dirty="0"/>
              <a:t> </a:t>
            </a:r>
            <a:r>
              <a:rPr lang="uk-UA" sz="1600" b="1" dirty="0" err="1"/>
              <a:t>Committee</a:t>
            </a:r>
            <a:r>
              <a:rPr lang="uk-UA" sz="1600" dirty="0"/>
              <a:t>,</a:t>
            </a:r>
            <a:r>
              <a:rPr lang="en-US" sz="1600" dirty="0"/>
              <a:t> Chair – </a:t>
            </a:r>
            <a:r>
              <a:rPr lang="en-US" sz="1600" b="1" dirty="0"/>
              <a:t>Boris </a:t>
            </a:r>
            <a:r>
              <a:rPr lang="en-US" sz="1600" b="1" dirty="0" err="1"/>
              <a:t>Safromov</a:t>
            </a:r>
            <a:r>
              <a:rPr lang="en-US" sz="1600" b="1" dirty="0"/>
              <a:t> (IBMC)</a:t>
            </a:r>
            <a:r>
              <a:rPr lang="en-US" sz="1600" dirty="0"/>
              <a:t>, </a:t>
            </a:r>
            <a:r>
              <a:rPr lang="uk-UA" sz="1600" dirty="0"/>
              <a:t> </a:t>
            </a:r>
            <a:r>
              <a:rPr lang="en-US" sz="1600" dirty="0"/>
              <a:t>members - </a:t>
            </a:r>
            <a:r>
              <a:rPr lang="en-US" sz="1600" b="1" dirty="0" err="1"/>
              <a:t>Nataliya</a:t>
            </a:r>
            <a:r>
              <a:rPr lang="en-US" sz="1600" b="1" dirty="0"/>
              <a:t> </a:t>
            </a:r>
            <a:r>
              <a:rPr lang="en-US" sz="1600" b="1" dirty="0" err="1"/>
              <a:t>Lata</a:t>
            </a:r>
            <a:r>
              <a:rPr lang="en-US" sz="1600" b="1" dirty="0"/>
              <a:t>,  </a:t>
            </a:r>
            <a:r>
              <a:rPr lang="uk-UA" sz="1600" b="1" dirty="0"/>
              <a:t>(BIP</a:t>
            </a:r>
            <a:r>
              <a:rPr lang="en-US" sz="1600" b="1" dirty="0"/>
              <a:t>H</a:t>
            </a:r>
            <a:r>
              <a:rPr lang="uk-UA" sz="1600" b="1" dirty="0"/>
              <a:t>)</a:t>
            </a:r>
            <a:r>
              <a:rPr lang="en-US" sz="1600" dirty="0"/>
              <a:t>, </a:t>
            </a:r>
            <a:r>
              <a:rPr lang="en-US" sz="1600" b="1" dirty="0"/>
              <a:t>Pavel </a:t>
            </a:r>
            <a:r>
              <a:rPr lang="en-US" sz="1600" b="1" dirty="0" err="1"/>
              <a:t>Belan</a:t>
            </a:r>
            <a:r>
              <a:rPr lang="en-US" sz="1600" b="1" dirty="0"/>
              <a:t> (BIPH),</a:t>
            </a:r>
            <a:r>
              <a:rPr lang="en-US" sz="1600" dirty="0"/>
              <a:t> </a:t>
            </a:r>
            <a:r>
              <a:rPr lang="en-US" sz="1600" b="1" dirty="0"/>
              <a:t>Svetlana </a:t>
            </a:r>
            <a:r>
              <a:rPr lang="en-US" sz="1600" b="1" dirty="0" err="1"/>
              <a:t>Ivanova</a:t>
            </a:r>
            <a:r>
              <a:rPr lang="en-US" sz="1600" b="1" dirty="0"/>
              <a:t>  (</a:t>
            </a:r>
            <a:r>
              <a:rPr lang="uk-UA" sz="1600" b="1" dirty="0"/>
              <a:t>BIP</a:t>
            </a:r>
            <a:r>
              <a:rPr lang="en-US" sz="1600" b="1" dirty="0"/>
              <a:t>H</a:t>
            </a:r>
            <a:r>
              <a:rPr lang="uk-UA" sz="1600" b="1" dirty="0"/>
              <a:t>)</a:t>
            </a:r>
            <a:r>
              <a:rPr lang="uk-UA" sz="1600" dirty="0"/>
              <a:t>. </a:t>
            </a:r>
            <a:r>
              <a:rPr lang="fr-FR" b="1" dirty="0" smtClean="0"/>
              <a:t> </a:t>
            </a:r>
          </a:p>
          <a:p>
            <a:r>
              <a:rPr lang="fr-FR" sz="1600" b="1" dirty="0" smtClean="0"/>
              <a:t>PGM </a:t>
            </a:r>
            <a:r>
              <a:rPr lang="fr-FR" sz="1600" b="1" dirty="0"/>
              <a:t>staff Training </a:t>
            </a:r>
            <a:r>
              <a:rPr lang="fr-FR" sz="1600" b="1" dirty="0" smtClean="0"/>
              <a:t>Workshop, Part I  -  </a:t>
            </a:r>
            <a:r>
              <a:rPr lang="en-GB" sz="1600" b="1" dirty="0" smtClean="0"/>
              <a:t>December </a:t>
            </a:r>
            <a:r>
              <a:rPr lang="en-GB" sz="1600" b="1" dirty="0"/>
              <a:t>2</a:t>
            </a:r>
            <a:r>
              <a:rPr lang="en-GB" sz="1600" b="1" baseline="30000" dirty="0"/>
              <a:t>nd</a:t>
            </a:r>
            <a:r>
              <a:rPr lang="en-GB" sz="1600" b="1" dirty="0"/>
              <a:t>, 2019 – </a:t>
            </a:r>
            <a:r>
              <a:rPr lang="en-GB" sz="1600" b="1" dirty="0" smtClean="0"/>
              <a:t>Kyiv</a:t>
            </a:r>
            <a:endParaRPr lang="en-GB" sz="1600" b="1" dirty="0"/>
          </a:p>
          <a:p>
            <a:r>
              <a:rPr lang="en-US" sz="1600" dirty="0" smtClean="0"/>
              <a:t>Financial </a:t>
            </a:r>
            <a:r>
              <a:rPr lang="en-US" sz="1600" dirty="0"/>
              <a:t>management of EU Funded projects – </a:t>
            </a:r>
            <a:r>
              <a:rPr lang="en-US" sz="1600" dirty="0" err="1"/>
              <a:t>Gorazd</a:t>
            </a:r>
            <a:r>
              <a:rPr lang="en-US" sz="1600" dirty="0"/>
              <a:t> Weiss (</a:t>
            </a:r>
            <a:r>
              <a:rPr lang="en-US" sz="1600" dirty="0" smtClean="0"/>
              <a:t>ZSI)</a:t>
            </a:r>
          </a:p>
          <a:p>
            <a:r>
              <a:rPr lang="en-US" sz="1600" dirty="0" smtClean="0"/>
              <a:t>•</a:t>
            </a:r>
            <a:r>
              <a:rPr lang="en-US" sz="1600" dirty="0"/>
              <a:t>	H2020 financial </a:t>
            </a:r>
            <a:r>
              <a:rPr lang="en-US" sz="1600" dirty="0" smtClean="0"/>
              <a:t>issues</a:t>
            </a:r>
          </a:p>
          <a:p>
            <a:pPr marL="285750" indent="-285750">
              <a:buFont typeface="Arial" panose="020B0604020202020204" pitchFamily="34" charset="0"/>
              <a:buChar char="•"/>
            </a:pPr>
            <a:r>
              <a:rPr lang="en-US" sz="1600" dirty="0" smtClean="0"/>
              <a:t>`	Contract </a:t>
            </a:r>
            <a:r>
              <a:rPr lang="en-US" sz="1600" dirty="0"/>
              <a:t>and financial management </a:t>
            </a:r>
          </a:p>
          <a:p>
            <a:r>
              <a:rPr lang="en-US" sz="1600" dirty="0"/>
              <a:t>•	H2020 financial rules </a:t>
            </a:r>
          </a:p>
          <a:p>
            <a:r>
              <a:rPr lang="en-US" sz="1600" dirty="0"/>
              <a:t>•	Types of eligible costs</a:t>
            </a:r>
          </a:p>
          <a:p>
            <a:r>
              <a:rPr lang="en-US" sz="1600" dirty="0"/>
              <a:t>•	Financial reporting</a:t>
            </a:r>
          </a:p>
          <a:p>
            <a:r>
              <a:rPr lang="en-US" sz="1600" dirty="0" smtClean="0"/>
              <a:t>•</a:t>
            </a:r>
            <a:r>
              <a:rPr lang="en-US" sz="1600" dirty="0"/>
              <a:t>	Setting up the templates for the internal financial reporting</a:t>
            </a:r>
          </a:p>
          <a:p>
            <a:r>
              <a:rPr lang="en-US" sz="1600" dirty="0"/>
              <a:t>•	Online reporting “Funding &amp; tenders portal”</a:t>
            </a:r>
          </a:p>
          <a:p>
            <a:r>
              <a:rPr lang="en-US" dirty="0" smtClean="0"/>
              <a:t>PARTICIPANTS</a:t>
            </a:r>
            <a:r>
              <a:rPr lang="en-US" dirty="0"/>
              <a:t>: BIPH financial staff (accountancy department) and project staff – grant office</a:t>
            </a:r>
          </a:p>
          <a:p>
            <a:endParaRPr lang="en-US" dirty="0"/>
          </a:p>
          <a:p>
            <a:endParaRPr lang="uk-UA" sz="2000" dirty="0"/>
          </a:p>
          <a:p>
            <a:endParaRPr lang="uk-UA" sz="2000" dirty="0"/>
          </a:p>
        </p:txBody>
      </p:sp>
      <p:sp>
        <p:nvSpPr>
          <p:cNvPr id="4" name="Rectangle 3"/>
          <p:cNvSpPr/>
          <p:nvPr/>
        </p:nvSpPr>
        <p:spPr>
          <a:xfrm>
            <a:off x="611560" y="188640"/>
            <a:ext cx="6120680" cy="400110"/>
          </a:xfrm>
          <a:prstGeom prst="rect">
            <a:avLst/>
          </a:prstGeom>
        </p:spPr>
        <p:txBody>
          <a:bodyPr wrap="square">
            <a:spAutoFit/>
          </a:bodyPr>
          <a:lstStyle/>
          <a:p>
            <a:r>
              <a:rPr lang="en-US" sz="2000" b="1" dirty="0">
                <a:solidFill>
                  <a:schemeClr val="bg1"/>
                </a:solidFill>
              </a:rPr>
              <a:t>Management structure</a:t>
            </a:r>
            <a:endParaRPr lang="uk-UA" sz="2000" b="1" dirty="0">
              <a:solidFill>
                <a:schemeClr val="bg1"/>
              </a:solidFill>
            </a:endParaRPr>
          </a:p>
        </p:txBody>
      </p:sp>
    </p:spTree>
    <p:extLst>
      <p:ext uri="{BB962C8B-B14F-4D97-AF65-F5344CB8AC3E}">
        <p14:creationId xmlns:p14="http://schemas.microsoft.com/office/powerpoint/2010/main" val="356357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6260" y="1052736"/>
            <a:ext cx="8511480" cy="5976664"/>
          </a:xfrm>
        </p:spPr>
        <p:txBody>
          <a:bodyPr/>
          <a:lstStyle/>
          <a:p>
            <a:r>
              <a:rPr lang="uk-UA" sz="1600" b="1" dirty="0" err="1"/>
              <a:t>Editorial</a:t>
            </a:r>
            <a:r>
              <a:rPr lang="uk-UA" sz="1600" b="1" dirty="0"/>
              <a:t> </a:t>
            </a:r>
            <a:r>
              <a:rPr lang="uk-UA" sz="1600" b="1" dirty="0" err="1"/>
              <a:t>Group</a:t>
            </a:r>
            <a:r>
              <a:rPr lang="uk-UA" sz="1600" dirty="0"/>
              <a:t>, </a:t>
            </a:r>
            <a:r>
              <a:rPr lang="uk-UA" sz="1600" dirty="0" err="1"/>
              <a:t>Chair</a:t>
            </a:r>
            <a:r>
              <a:rPr lang="en-US" sz="1600" dirty="0"/>
              <a:t> –</a:t>
            </a:r>
            <a:r>
              <a:rPr lang="uk-UA" sz="1600" dirty="0"/>
              <a:t> </a:t>
            </a:r>
            <a:r>
              <a:rPr lang="en-US" sz="1600" b="1" dirty="0"/>
              <a:t>Dmitri </a:t>
            </a:r>
            <a:r>
              <a:rPr lang="uk-UA" sz="1600" b="1" dirty="0" err="1"/>
              <a:t>Rusakov</a:t>
            </a:r>
            <a:r>
              <a:rPr lang="uk-UA" sz="1600" b="1" dirty="0"/>
              <a:t> (UCL)</a:t>
            </a:r>
            <a:r>
              <a:rPr lang="en-US" sz="1600" dirty="0"/>
              <a:t>, members – </a:t>
            </a:r>
            <a:r>
              <a:rPr lang="en-US" sz="1600" b="1" dirty="0"/>
              <a:t>Boris </a:t>
            </a:r>
            <a:r>
              <a:rPr lang="en-US" sz="1600" b="1" dirty="0" err="1"/>
              <a:t>Safronov</a:t>
            </a:r>
            <a:r>
              <a:rPr lang="en-US" sz="1600" b="1" dirty="0"/>
              <a:t> (IBCM)</a:t>
            </a:r>
            <a:r>
              <a:rPr lang="en-US" sz="1600" dirty="0"/>
              <a:t>, </a:t>
            </a:r>
            <a:r>
              <a:rPr lang="en-US" sz="1600" b="1" dirty="0"/>
              <a:t>Georgy </a:t>
            </a:r>
            <a:r>
              <a:rPr lang="en-US" sz="1600" b="1" dirty="0" err="1"/>
              <a:t>Bakalkin</a:t>
            </a:r>
            <a:r>
              <a:rPr lang="en-US" sz="1600" b="1" dirty="0"/>
              <a:t> (UU)</a:t>
            </a:r>
            <a:r>
              <a:rPr lang="en-US" sz="1600" dirty="0"/>
              <a:t>, </a:t>
            </a:r>
            <a:r>
              <a:rPr lang="en-US" sz="1600" b="1" dirty="0"/>
              <a:t>Pavel </a:t>
            </a:r>
            <a:r>
              <a:rPr lang="en-US" sz="1600" b="1" dirty="0" err="1"/>
              <a:t>Belan</a:t>
            </a:r>
            <a:r>
              <a:rPr lang="en-US" sz="1600" b="1" dirty="0"/>
              <a:t> (BIPH)</a:t>
            </a:r>
            <a:r>
              <a:rPr lang="en-US" sz="1600" dirty="0"/>
              <a:t>, </a:t>
            </a:r>
            <a:r>
              <a:rPr lang="en-US" sz="1600" b="1" dirty="0" err="1"/>
              <a:t>Yaroslav</a:t>
            </a:r>
            <a:r>
              <a:rPr lang="en-US" sz="1600" b="1" dirty="0"/>
              <a:t> </a:t>
            </a:r>
            <a:r>
              <a:rPr lang="en-US" sz="1600" b="1" dirty="0" err="1"/>
              <a:t>Shuba</a:t>
            </a:r>
            <a:r>
              <a:rPr lang="en-US" sz="1600" b="1" dirty="0"/>
              <a:t> (BIPH)</a:t>
            </a:r>
            <a:r>
              <a:rPr lang="uk-UA" sz="1600" dirty="0"/>
              <a:t>. </a:t>
            </a:r>
            <a:endParaRPr lang="en-US" sz="1600" dirty="0" smtClean="0"/>
          </a:p>
          <a:p>
            <a:r>
              <a:rPr lang="en-US" sz="1600" b="1" dirty="0" smtClean="0"/>
              <a:t>SCIENTIFIC </a:t>
            </a:r>
            <a:r>
              <a:rPr lang="en-US" sz="1600" b="1" dirty="0"/>
              <a:t>WRITING WORKSHOP, Kyiv October 1st</a:t>
            </a:r>
          </a:p>
          <a:p>
            <a:pPr marL="285750" lvl="0" indent="-285750">
              <a:buFont typeface="Arial" panose="020B0604020202020204" pitchFamily="34" charset="0"/>
              <a:buChar char="•"/>
            </a:pPr>
            <a:r>
              <a:rPr lang="en-US" sz="1600" dirty="0"/>
              <a:t>Manuscript design: non-trivial challenges in common issues (Georgy </a:t>
            </a:r>
            <a:r>
              <a:rPr lang="en-US" sz="1600" dirty="0" err="1"/>
              <a:t>Bakalkin</a:t>
            </a:r>
            <a:r>
              <a:rPr lang="en-US" sz="1600" dirty="0"/>
              <a:t>)</a:t>
            </a:r>
          </a:p>
          <a:p>
            <a:pPr marL="285750" lvl="0" indent="-285750">
              <a:buFont typeface="Arial" panose="020B0604020202020204" pitchFamily="34" charset="0"/>
              <a:buChar char="•"/>
            </a:pPr>
            <a:r>
              <a:rPr lang="en-US" sz="1600" dirty="0"/>
              <a:t>What should be avoided when writing manuscripts (Boris </a:t>
            </a:r>
            <a:r>
              <a:rPr lang="en-US" sz="1600" dirty="0" err="1"/>
              <a:t>Safronov</a:t>
            </a:r>
            <a:r>
              <a:rPr lang="en-US" sz="1600" dirty="0"/>
              <a:t>)</a:t>
            </a:r>
          </a:p>
          <a:p>
            <a:pPr marL="285750" lvl="0" indent="-285750">
              <a:buFont typeface="Arial" panose="020B0604020202020204" pitchFamily="34" charset="0"/>
              <a:buChar char="•"/>
            </a:pPr>
            <a:r>
              <a:rPr lang="en-US" sz="1600" dirty="0"/>
              <a:t>Web of Science Group resources for analyzing scientific data and manuscript preparation (</a:t>
            </a:r>
            <a:r>
              <a:rPr lang="en-US" sz="1600" dirty="0" err="1"/>
              <a:t>Iryna</a:t>
            </a:r>
            <a:r>
              <a:rPr lang="en-US" sz="1600" dirty="0"/>
              <a:t> </a:t>
            </a:r>
            <a:r>
              <a:rPr lang="en-US" sz="1600" dirty="0" err="1"/>
              <a:t>Tykhonkova</a:t>
            </a:r>
            <a:r>
              <a:rPr lang="en-US" sz="1600" dirty="0" smtClean="0"/>
              <a:t>)</a:t>
            </a:r>
          </a:p>
          <a:p>
            <a:pPr lvl="0"/>
            <a:r>
              <a:rPr lang="en-US" sz="1600" b="1" dirty="0" smtClean="0">
                <a:solidFill>
                  <a:schemeClr val="tx1"/>
                </a:solidFill>
              </a:rPr>
              <a:t>PAPER CONTEST </a:t>
            </a:r>
          </a:p>
          <a:p>
            <a:pPr lvl="0"/>
            <a:r>
              <a:rPr lang="en-US" dirty="0" smtClean="0"/>
              <a:t>for </a:t>
            </a:r>
            <a:r>
              <a:rPr lang="en-US" dirty="0"/>
              <a:t>the best publication for 2017-2020 in the field of Cellular and Molecular Neuroscience. The winner of the competition will receive a grant to participate in any European conference on neuroscience of his / her choice</a:t>
            </a:r>
            <a:r>
              <a:rPr lang="en-US" dirty="0" smtClean="0"/>
              <a:t>. </a:t>
            </a:r>
            <a:r>
              <a:rPr lang="en-US" dirty="0"/>
              <a:t>(Deadline - August 31, 2020</a:t>
            </a:r>
            <a:r>
              <a:rPr lang="en-US" dirty="0" smtClean="0"/>
              <a:t>. The </a:t>
            </a:r>
            <a:r>
              <a:rPr lang="en-US" dirty="0"/>
              <a:t>winner </a:t>
            </a:r>
            <a:r>
              <a:rPr lang="en-US" dirty="0" smtClean="0"/>
              <a:t>will be announced on </a:t>
            </a:r>
            <a:r>
              <a:rPr lang="en-US" dirty="0"/>
              <a:t>October 10, 2020</a:t>
            </a:r>
            <a:r>
              <a:rPr lang="en-US" dirty="0" smtClean="0"/>
              <a:t>.)</a:t>
            </a:r>
          </a:p>
          <a:p>
            <a:pPr lvl="0"/>
            <a:r>
              <a:rPr lang="en-US" sz="1600" b="1" dirty="0">
                <a:solidFill>
                  <a:schemeClr val="tx1"/>
                </a:solidFill>
              </a:rPr>
              <a:t>FENS FORUM </a:t>
            </a:r>
            <a:r>
              <a:rPr lang="en-US" sz="1600" b="1" dirty="0" smtClean="0">
                <a:solidFill>
                  <a:schemeClr val="tx1"/>
                </a:solidFill>
              </a:rPr>
              <a:t>CONTEST</a:t>
            </a:r>
          </a:p>
          <a:p>
            <a:pPr lvl="0"/>
            <a:r>
              <a:rPr lang="en-US" dirty="0" smtClean="0">
                <a:solidFill>
                  <a:schemeClr val="tx1"/>
                </a:solidFill>
              </a:rPr>
              <a:t>4 BIPH young scientists, who received travel grants from FENS, also received coverage of abstract fee from NEUROTWIN </a:t>
            </a:r>
            <a:endParaRPr lang="en-US" dirty="0">
              <a:solidFill>
                <a:schemeClr val="tx1"/>
              </a:solidFill>
            </a:endParaRPr>
          </a:p>
          <a:p>
            <a:endParaRPr lang="en-US" sz="2000" dirty="0" smtClean="0"/>
          </a:p>
          <a:p>
            <a:endParaRPr lang="uk-UA" sz="2000" dirty="0"/>
          </a:p>
          <a:p>
            <a:endParaRPr lang="uk-UA" sz="2000" dirty="0"/>
          </a:p>
        </p:txBody>
      </p:sp>
      <p:sp>
        <p:nvSpPr>
          <p:cNvPr id="4" name="Rectangle 3"/>
          <p:cNvSpPr/>
          <p:nvPr/>
        </p:nvSpPr>
        <p:spPr>
          <a:xfrm>
            <a:off x="467544" y="188640"/>
            <a:ext cx="6120680" cy="400110"/>
          </a:xfrm>
          <a:prstGeom prst="rect">
            <a:avLst/>
          </a:prstGeom>
        </p:spPr>
        <p:txBody>
          <a:bodyPr wrap="square">
            <a:spAutoFit/>
          </a:bodyPr>
          <a:lstStyle/>
          <a:p>
            <a:r>
              <a:rPr lang="en-US" sz="2000" b="1" dirty="0">
                <a:solidFill>
                  <a:schemeClr val="bg1"/>
                </a:solidFill>
              </a:rPr>
              <a:t>Management structure</a:t>
            </a:r>
            <a:endParaRPr lang="uk-UA" sz="2000" b="1" dirty="0">
              <a:solidFill>
                <a:schemeClr val="bg1"/>
              </a:solidFill>
            </a:endParaRPr>
          </a:p>
        </p:txBody>
      </p:sp>
    </p:spTree>
    <p:extLst>
      <p:ext uri="{BB962C8B-B14F-4D97-AF65-F5344CB8AC3E}">
        <p14:creationId xmlns:p14="http://schemas.microsoft.com/office/powerpoint/2010/main" val="280413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6260" y="1052736"/>
            <a:ext cx="8511480" cy="4572001"/>
          </a:xfrm>
        </p:spPr>
        <p:txBody>
          <a:bodyPr/>
          <a:lstStyle/>
          <a:p>
            <a:r>
              <a:rPr lang="en-GB" sz="1600" b="1" dirty="0"/>
              <a:t>Educational Committee</a:t>
            </a:r>
            <a:r>
              <a:rPr lang="en-GB" sz="1600" dirty="0"/>
              <a:t>, Chair – </a:t>
            </a:r>
            <a:r>
              <a:rPr lang="en-GB" sz="1600" b="1" dirty="0"/>
              <a:t>Arthur </a:t>
            </a:r>
            <a:r>
              <a:rPr lang="en-GB" sz="1600" b="1" dirty="0" err="1"/>
              <a:t>Konnerth</a:t>
            </a:r>
            <a:r>
              <a:rPr lang="en-GB" sz="1600" b="1" dirty="0"/>
              <a:t> (TUM), </a:t>
            </a:r>
            <a:r>
              <a:rPr lang="en-US" sz="1600" b="1" dirty="0"/>
              <a:t>members – Boris </a:t>
            </a:r>
            <a:r>
              <a:rPr lang="en-US" sz="1600" b="1" dirty="0" err="1"/>
              <a:t>Safronov</a:t>
            </a:r>
            <a:r>
              <a:rPr lang="en-US" sz="1600" b="1" dirty="0"/>
              <a:t> (IBCM)</a:t>
            </a:r>
            <a:r>
              <a:rPr lang="en-US" sz="1600" dirty="0"/>
              <a:t>, </a:t>
            </a:r>
            <a:r>
              <a:rPr lang="en-US" sz="1600" b="1" dirty="0" err="1"/>
              <a:t>Bezhan</a:t>
            </a:r>
            <a:r>
              <a:rPr lang="en-US" sz="1600" b="1" dirty="0"/>
              <a:t> </a:t>
            </a:r>
            <a:r>
              <a:rPr lang="en-US" sz="1600" b="1" dirty="0" err="1"/>
              <a:t>Sharopov</a:t>
            </a:r>
            <a:r>
              <a:rPr lang="en-US" sz="1600" b="1" dirty="0"/>
              <a:t> (BIPH), </a:t>
            </a:r>
            <a:r>
              <a:rPr lang="en-US" sz="1600" b="1" dirty="0" err="1"/>
              <a:t>Andrii</a:t>
            </a:r>
            <a:r>
              <a:rPr lang="en-US" sz="1600" b="1" dirty="0"/>
              <a:t> </a:t>
            </a:r>
            <a:r>
              <a:rPr lang="en-US" sz="1600" b="1" dirty="0" err="1"/>
              <a:t>Cherninskyi</a:t>
            </a:r>
            <a:r>
              <a:rPr lang="en-US" sz="1600" b="1" dirty="0"/>
              <a:t> (BIPH), Olga </a:t>
            </a:r>
            <a:r>
              <a:rPr lang="en-US" sz="1600" b="1" dirty="0" err="1"/>
              <a:t>Lyubanova</a:t>
            </a:r>
            <a:r>
              <a:rPr lang="en-US" sz="1600" b="1" dirty="0"/>
              <a:t> (BIPH)</a:t>
            </a:r>
            <a:r>
              <a:rPr lang="uk-UA" sz="1600" b="1" dirty="0"/>
              <a:t>.</a:t>
            </a:r>
            <a:r>
              <a:rPr lang="en-GB" sz="1600" dirty="0"/>
              <a:t> Role is to ensure the effective promotion of neuroscience for undergraduate and graduate students with their future recruiting to Master and PhD neuroscience programs at BIP, training MSc and PhD students at BIP for state-of-the-art methods in a field of neuroscience</a:t>
            </a:r>
            <a:r>
              <a:rPr lang="en-US" sz="1600" dirty="0"/>
              <a:t>, organization of competitions</a:t>
            </a:r>
            <a:r>
              <a:rPr lang="en-GB" sz="1600" dirty="0"/>
              <a:t>. </a:t>
            </a:r>
            <a:endParaRPr lang="en-GB" sz="1600" dirty="0" smtClean="0"/>
          </a:p>
          <a:p>
            <a:r>
              <a:rPr lang="en-GB" sz="1600" b="1" dirty="0" smtClean="0"/>
              <a:t>Postponed:</a:t>
            </a:r>
          </a:p>
          <a:p>
            <a:pPr marL="285750" indent="-285750">
              <a:buFont typeface="Arial" panose="020B0604020202020204" pitchFamily="34" charset="0"/>
              <a:buChar char="•"/>
            </a:pPr>
            <a:r>
              <a:rPr lang="en-US" sz="1600" b="1" dirty="0">
                <a:solidFill>
                  <a:schemeClr val="tx1"/>
                </a:solidFill>
              </a:rPr>
              <a:t>Biophysical Methods in </a:t>
            </a:r>
            <a:r>
              <a:rPr lang="en-US" sz="1600" b="1" dirty="0" smtClean="0">
                <a:solidFill>
                  <a:schemeClr val="tx1"/>
                </a:solidFill>
              </a:rPr>
              <a:t>Neuroscience Student Workshop</a:t>
            </a:r>
          </a:p>
          <a:p>
            <a:r>
              <a:rPr lang="en-US" sz="1600" b="1" dirty="0" smtClean="0"/>
              <a:t>Canceled</a:t>
            </a:r>
            <a:r>
              <a:rPr lang="uk-UA" sz="1600" b="1" dirty="0" smtClean="0"/>
              <a:t> </a:t>
            </a:r>
            <a:r>
              <a:rPr lang="en-US" sz="1600" b="1" dirty="0" smtClean="0"/>
              <a:t>for</a:t>
            </a:r>
            <a:r>
              <a:rPr lang="uk-UA" sz="1600" b="1" dirty="0" smtClean="0"/>
              <a:t> 2020</a:t>
            </a:r>
            <a:r>
              <a:rPr lang="en-US" sz="1600" b="1" dirty="0" smtClean="0"/>
              <a:t>:</a:t>
            </a:r>
            <a:endParaRPr lang="en-US" sz="1600" b="1" dirty="0"/>
          </a:p>
          <a:p>
            <a:pPr marL="285750" indent="-285750">
              <a:buFont typeface="Arial" panose="020B0604020202020204" pitchFamily="34" charset="0"/>
              <a:buChar char="•"/>
            </a:pPr>
            <a:r>
              <a:rPr lang="en-US" sz="1600" b="1" dirty="0" smtClean="0">
                <a:solidFill>
                  <a:schemeClr val="tx1"/>
                </a:solidFill>
              </a:rPr>
              <a:t>GA-BIPH </a:t>
            </a:r>
            <a:r>
              <a:rPr lang="en-US" sz="1600" b="1" dirty="0">
                <a:solidFill>
                  <a:schemeClr val="tx1"/>
                </a:solidFill>
              </a:rPr>
              <a:t>Summer School</a:t>
            </a:r>
          </a:p>
          <a:p>
            <a:endParaRPr lang="en-GB" sz="2000" dirty="0"/>
          </a:p>
          <a:p>
            <a:endParaRPr lang="en-GB" sz="2000" dirty="0" smtClean="0"/>
          </a:p>
          <a:p>
            <a:pPr algn="ctr">
              <a:lnSpc>
                <a:spcPts val="1800"/>
              </a:lnSpc>
              <a:spcAft>
                <a:spcPts val="0"/>
              </a:spcAft>
            </a:pP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611560" y="188640"/>
            <a:ext cx="6120680" cy="400110"/>
          </a:xfrm>
          <a:prstGeom prst="rect">
            <a:avLst/>
          </a:prstGeom>
        </p:spPr>
        <p:txBody>
          <a:bodyPr wrap="square">
            <a:spAutoFit/>
          </a:bodyPr>
          <a:lstStyle/>
          <a:p>
            <a:r>
              <a:rPr lang="en-US" sz="2000" b="1" dirty="0">
                <a:solidFill>
                  <a:schemeClr val="bg1"/>
                </a:solidFill>
              </a:rPr>
              <a:t>Management structure</a:t>
            </a:r>
            <a:endParaRPr lang="uk-UA" sz="2000" b="1" dirty="0">
              <a:solidFill>
                <a:schemeClr val="bg1"/>
              </a:solidFill>
            </a:endParaRPr>
          </a:p>
        </p:txBody>
      </p:sp>
    </p:spTree>
    <p:extLst>
      <p:ext uri="{BB962C8B-B14F-4D97-AF65-F5344CB8AC3E}">
        <p14:creationId xmlns:p14="http://schemas.microsoft.com/office/powerpoint/2010/main" val="44953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GB" sz="1600" dirty="0" smtClean="0"/>
              <a:t>Organisation </a:t>
            </a:r>
            <a:r>
              <a:rPr lang="en-GB" sz="1600" dirty="0"/>
              <a:t>of a sound financial, administrative and contractual project management. Financial Aspects of the Programme will be governed by the programme </a:t>
            </a:r>
            <a:r>
              <a:rPr lang="en-GB" sz="1600" b="1" dirty="0"/>
              <a:t>Financial Committee </a:t>
            </a:r>
            <a:r>
              <a:rPr lang="en-GB" sz="1600" dirty="0"/>
              <a:t>(months 1-36). </a:t>
            </a:r>
            <a:endParaRPr lang="en-GB" sz="1600" dirty="0" smtClean="0"/>
          </a:p>
          <a:p>
            <a:pPr marL="342900" indent="-342900">
              <a:buFont typeface="Arial" panose="020B0604020202020204" pitchFamily="34" charset="0"/>
              <a:buChar char="•"/>
            </a:pPr>
            <a:r>
              <a:rPr lang="en-GB" sz="1600" b="1" dirty="0" smtClean="0"/>
              <a:t>The </a:t>
            </a:r>
            <a:r>
              <a:rPr lang="en-GB" sz="1600" b="1" dirty="0" smtClean="0"/>
              <a:t>Consortium </a:t>
            </a:r>
            <a:r>
              <a:rPr lang="en-GB" sz="1600" b="1" dirty="0"/>
              <a:t>Agreement </a:t>
            </a:r>
            <a:r>
              <a:rPr lang="en-GB" sz="1600" dirty="0"/>
              <a:t>with Participants using the DESCA template </a:t>
            </a:r>
            <a:r>
              <a:rPr lang="en-GB" sz="1600" dirty="0" smtClean="0"/>
              <a:t>was </a:t>
            </a:r>
            <a:r>
              <a:rPr lang="en-GB" sz="1600" dirty="0"/>
              <a:t>drawn up (month 1). </a:t>
            </a:r>
            <a:endParaRPr lang="en-GB" sz="1600" dirty="0" smtClean="0"/>
          </a:p>
          <a:p>
            <a:pPr marL="342900" indent="-342900">
              <a:buFont typeface="Arial" panose="020B0604020202020204" pitchFamily="34" charset="0"/>
              <a:buChar char="•"/>
            </a:pPr>
            <a:r>
              <a:rPr lang="en-GB" sz="1600" b="1" dirty="0" smtClean="0"/>
              <a:t>The template for financial report </a:t>
            </a:r>
            <a:r>
              <a:rPr lang="en-GB" sz="1600" dirty="0" smtClean="0"/>
              <a:t>was created by ZSI and will be distributed among Participants before the 1</a:t>
            </a:r>
            <a:r>
              <a:rPr lang="en-GB" sz="1600" baseline="30000" dirty="0" smtClean="0"/>
              <a:t>st</a:t>
            </a:r>
            <a:r>
              <a:rPr lang="en-GB" sz="1600" dirty="0" smtClean="0"/>
              <a:t> financial report (month 18)</a:t>
            </a:r>
          </a:p>
          <a:p>
            <a:pPr marL="342900" indent="-342900">
              <a:buFont typeface="Arial" panose="020B0604020202020204" pitchFamily="34" charset="0"/>
              <a:buChar char="•"/>
            </a:pPr>
            <a:r>
              <a:rPr lang="fr-FR" sz="1600" b="1" dirty="0"/>
              <a:t>PGM staff Training </a:t>
            </a:r>
            <a:r>
              <a:rPr lang="fr-FR" sz="1600" b="1" dirty="0" smtClean="0"/>
              <a:t>Workshop, Part I, </a:t>
            </a:r>
            <a:r>
              <a:rPr lang="en-GB" sz="1600" dirty="0" smtClean="0"/>
              <a:t>December 2</a:t>
            </a:r>
            <a:r>
              <a:rPr lang="en-GB" sz="1600" baseline="30000" dirty="0" smtClean="0"/>
              <a:t>nd </a:t>
            </a:r>
            <a:r>
              <a:rPr lang="en-GB" sz="1600" dirty="0" smtClean="0"/>
              <a:t>2019, Kyiv (</a:t>
            </a:r>
            <a:r>
              <a:rPr lang="en-GB" sz="1600" dirty="0" err="1" smtClean="0"/>
              <a:t>Gorazd</a:t>
            </a:r>
            <a:r>
              <a:rPr lang="en-GB" sz="1600" dirty="0" smtClean="0"/>
              <a:t> Weiss)</a:t>
            </a:r>
            <a:endParaRPr lang="en-GB" sz="1600" dirty="0"/>
          </a:p>
          <a:p>
            <a:endParaRPr lang="uk-UA" sz="2000" dirty="0"/>
          </a:p>
          <a:p>
            <a:endParaRPr lang="de-AT" dirty="0"/>
          </a:p>
        </p:txBody>
      </p:sp>
      <p:sp>
        <p:nvSpPr>
          <p:cNvPr id="3" name="Rechteck 2"/>
          <p:cNvSpPr/>
          <p:nvPr/>
        </p:nvSpPr>
        <p:spPr>
          <a:xfrm>
            <a:off x="528320" y="188640"/>
            <a:ext cx="8172852" cy="369332"/>
          </a:xfrm>
          <a:prstGeom prst="rect">
            <a:avLst/>
          </a:prstGeom>
        </p:spPr>
        <p:txBody>
          <a:bodyPr wrap="square">
            <a:spAutoFit/>
          </a:bodyPr>
          <a:lstStyle/>
          <a:p>
            <a:r>
              <a:rPr lang="en-US" b="1" dirty="0">
                <a:solidFill>
                  <a:schemeClr val="bg1"/>
                </a:solidFill>
              </a:rPr>
              <a:t>Task 6.2. </a:t>
            </a:r>
            <a:r>
              <a:rPr lang="en-GB" b="1" dirty="0">
                <a:solidFill>
                  <a:schemeClr val="bg1"/>
                </a:solidFill>
              </a:rPr>
              <a:t>Financial Management</a:t>
            </a:r>
            <a:endParaRPr lang="en-US" b="1" dirty="0">
              <a:solidFill>
                <a:schemeClr val="bg1"/>
              </a:solidFill>
            </a:endParaRPr>
          </a:p>
        </p:txBody>
      </p:sp>
    </p:spTree>
    <p:extLst>
      <p:ext uri="{BB962C8B-B14F-4D97-AF65-F5344CB8AC3E}">
        <p14:creationId xmlns:p14="http://schemas.microsoft.com/office/powerpoint/2010/main" val="3624036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0137" y="839308"/>
            <a:ext cx="8511480" cy="4572001"/>
          </a:xfrm>
        </p:spPr>
        <p:txBody>
          <a:bodyPr/>
          <a:lstStyle/>
          <a:p>
            <a:r>
              <a:rPr lang="en-GB" sz="1600" dirty="0" smtClean="0"/>
              <a:t>Project </a:t>
            </a:r>
            <a:r>
              <a:rPr lang="en-GB" sz="1600" dirty="0" smtClean="0"/>
              <a:t>steering with the objective to implement the project in a smooth and consolidated way, involving the Partnership, Supervisory </a:t>
            </a:r>
            <a:r>
              <a:rPr lang="en-GB" sz="1600" dirty="0"/>
              <a:t>Board and external stakeholders whenever appropriate in an optimum </a:t>
            </a:r>
            <a:r>
              <a:rPr lang="en-GB" sz="1600" dirty="0" smtClean="0"/>
              <a:t>way. </a:t>
            </a:r>
          </a:p>
          <a:p>
            <a:pPr marL="342900" indent="-342900">
              <a:buFontTx/>
              <a:buChar char="-"/>
            </a:pPr>
            <a:r>
              <a:rPr lang="en-US" sz="1600" b="1" dirty="0" smtClean="0"/>
              <a:t>Kick-off </a:t>
            </a:r>
            <a:r>
              <a:rPr lang="en-US" sz="1600" b="1" dirty="0"/>
              <a:t>meeting, Kyiv, </a:t>
            </a:r>
            <a:r>
              <a:rPr lang="en-US" sz="1600" dirty="0"/>
              <a:t>September 2019</a:t>
            </a:r>
          </a:p>
          <a:p>
            <a:pPr marL="342900" indent="-342900">
              <a:buFontTx/>
              <a:buChar char="-"/>
            </a:pPr>
            <a:r>
              <a:rPr lang="en-US" sz="1600" b="1" dirty="0" smtClean="0"/>
              <a:t>Policy-makers </a:t>
            </a:r>
            <a:r>
              <a:rPr lang="en-US" sz="1600" b="1" dirty="0"/>
              <a:t>meeting, Kyiv, </a:t>
            </a:r>
            <a:r>
              <a:rPr lang="en-US" sz="1600" dirty="0"/>
              <a:t>September </a:t>
            </a:r>
            <a:r>
              <a:rPr lang="en-US" sz="1600" dirty="0" smtClean="0"/>
              <a:t>2019</a:t>
            </a:r>
          </a:p>
          <a:p>
            <a:pPr marL="342900" indent="-342900">
              <a:buFontTx/>
              <a:buChar char="-"/>
            </a:pPr>
            <a:r>
              <a:rPr lang="en-US" sz="1600" b="1" dirty="0" smtClean="0"/>
              <a:t>Proposal Writing Workshop</a:t>
            </a:r>
            <a:r>
              <a:rPr lang="en-US" sz="1600" dirty="0" smtClean="0"/>
              <a:t> </a:t>
            </a:r>
            <a:r>
              <a:rPr lang="en-US" sz="1600" dirty="0"/>
              <a:t>, Kyiv, October </a:t>
            </a:r>
            <a:r>
              <a:rPr lang="en-GB" sz="1600" dirty="0"/>
              <a:t>2019</a:t>
            </a:r>
            <a:endParaRPr lang="en-US" sz="1600" b="1" dirty="0" smtClean="0"/>
          </a:p>
          <a:p>
            <a:pPr marL="342900" indent="-342900">
              <a:buFontTx/>
              <a:buChar char="-"/>
            </a:pPr>
            <a:r>
              <a:rPr lang="en-US" sz="1600" b="1" dirty="0" smtClean="0"/>
              <a:t>Scientific </a:t>
            </a:r>
            <a:r>
              <a:rPr lang="en-US" sz="1600" b="1" dirty="0"/>
              <a:t>Writing </a:t>
            </a:r>
            <a:r>
              <a:rPr lang="en-US" sz="1600" b="1" dirty="0" smtClean="0"/>
              <a:t>Workshop</a:t>
            </a:r>
            <a:r>
              <a:rPr lang="en-US" sz="1600" dirty="0" smtClean="0"/>
              <a:t> </a:t>
            </a:r>
            <a:r>
              <a:rPr lang="en-US" sz="1600" dirty="0"/>
              <a:t>, Kyiv, October </a:t>
            </a:r>
            <a:r>
              <a:rPr lang="en-GB" sz="1600" dirty="0"/>
              <a:t>2019</a:t>
            </a:r>
            <a:endParaRPr lang="en-US" sz="1600" b="1" dirty="0"/>
          </a:p>
          <a:p>
            <a:pPr marL="342900" indent="-342900">
              <a:buFontTx/>
              <a:buChar char="-"/>
            </a:pPr>
            <a:r>
              <a:rPr lang="en-US" sz="1600" b="1" dirty="0"/>
              <a:t>Knowledge Transfer Workshop</a:t>
            </a:r>
            <a:r>
              <a:rPr lang="en-US" sz="1600" dirty="0"/>
              <a:t>, Kyiv, October </a:t>
            </a:r>
            <a:r>
              <a:rPr lang="en-GB" sz="1600" dirty="0"/>
              <a:t>2019</a:t>
            </a:r>
          </a:p>
          <a:p>
            <a:pPr marL="342900" indent="-342900">
              <a:buFontTx/>
              <a:buChar char="-"/>
            </a:pPr>
            <a:r>
              <a:rPr lang="en-US" sz="1600" b="1" dirty="0" smtClean="0">
                <a:solidFill>
                  <a:schemeClr val="tx1"/>
                </a:solidFill>
              </a:rPr>
              <a:t>Coordinators</a:t>
            </a:r>
            <a:r>
              <a:rPr lang="en-US" sz="1600" b="1" dirty="0">
                <a:solidFill>
                  <a:schemeClr val="tx1"/>
                </a:solidFill>
              </a:rPr>
              <a:t>’ </a:t>
            </a:r>
            <a:r>
              <a:rPr lang="en-US" sz="1600" b="1" dirty="0" smtClean="0">
                <a:solidFill>
                  <a:schemeClr val="tx1"/>
                </a:solidFill>
              </a:rPr>
              <a:t>Meetings</a:t>
            </a:r>
            <a:r>
              <a:rPr lang="en-US" sz="1600" dirty="0" smtClean="0">
                <a:solidFill>
                  <a:schemeClr val="tx1"/>
                </a:solidFill>
              </a:rPr>
              <a:t>, Brussels, November </a:t>
            </a:r>
            <a:r>
              <a:rPr lang="en-US" sz="1600" dirty="0" smtClean="0">
                <a:solidFill>
                  <a:schemeClr val="tx1"/>
                </a:solidFill>
              </a:rPr>
              <a:t>2019</a:t>
            </a:r>
          </a:p>
          <a:p>
            <a:pPr marL="342900" indent="-342900">
              <a:buFontTx/>
              <a:buChar char="-"/>
            </a:pPr>
            <a:r>
              <a:rPr lang="fr-FR" sz="1600" b="1" dirty="0"/>
              <a:t>PGM staff Training </a:t>
            </a:r>
            <a:r>
              <a:rPr lang="fr-FR" sz="1600" b="1" dirty="0" smtClean="0"/>
              <a:t>Workshop I, </a:t>
            </a:r>
            <a:r>
              <a:rPr lang="en-GB" sz="1600" dirty="0" smtClean="0"/>
              <a:t>Kyiv, </a:t>
            </a:r>
            <a:r>
              <a:rPr lang="fr-FR" sz="1600" dirty="0" err="1" smtClean="0"/>
              <a:t>November</a:t>
            </a:r>
            <a:r>
              <a:rPr lang="fr-FR" sz="1600" dirty="0" smtClean="0"/>
              <a:t> 2019</a:t>
            </a:r>
          </a:p>
          <a:p>
            <a:pPr marL="342900" indent="-342900">
              <a:buFontTx/>
              <a:buChar char="-"/>
            </a:pPr>
            <a:r>
              <a:rPr lang="fr-FR" sz="1600" b="1" dirty="0"/>
              <a:t>PGM staff Training </a:t>
            </a:r>
            <a:r>
              <a:rPr lang="fr-FR" sz="1600" b="1" dirty="0" smtClean="0"/>
              <a:t>Workshop II, </a:t>
            </a:r>
            <a:r>
              <a:rPr lang="en-GB" sz="1600" dirty="0" smtClean="0"/>
              <a:t>Vienna</a:t>
            </a:r>
            <a:r>
              <a:rPr lang="en-GB" sz="1600" dirty="0"/>
              <a:t>, </a:t>
            </a:r>
            <a:r>
              <a:rPr lang="fr-FR" sz="1600" dirty="0" err="1"/>
              <a:t>November</a:t>
            </a:r>
            <a:r>
              <a:rPr lang="fr-FR" sz="1600" dirty="0"/>
              <a:t> </a:t>
            </a:r>
            <a:r>
              <a:rPr lang="fr-FR" sz="1600" dirty="0" smtClean="0"/>
              <a:t>2019</a:t>
            </a:r>
          </a:p>
          <a:p>
            <a:pPr marL="342900" indent="-342900">
              <a:buFontTx/>
              <a:buChar char="-"/>
            </a:pPr>
            <a:r>
              <a:rPr lang="uk-UA" altLang="uk-UA" sz="1600" b="1" dirty="0" err="1">
                <a:solidFill>
                  <a:schemeClr val="tx1"/>
                </a:solidFill>
              </a:rPr>
              <a:t>Neuroscience</a:t>
            </a:r>
            <a:r>
              <a:rPr lang="uk-UA" altLang="uk-UA" sz="1600" b="1" dirty="0">
                <a:solidFill>
                  <a:schemeClr val="tx1"/>
                </a:solidFill>
              </a:rPr>
              <a:t> </a:t>
            </a:r>
            <a:r>
              <a:rPr lang="uk-UA" altLang="uk-UA" sz="1600" b="1" dirty="0" err="1" smtClean="0">
                <a:solidFill>
                  <a:schemeClr val="tx1"/>
                </a:solidFill>
              </a:rPr>
              <a:t>Online</a:t>
            </a:r>
            <a:r>
              <a:rPr lang="en-US" altLang="uk-UA" sz="1600" b="1" dirty="0" smtClean="0">
                <a:solidFill>
                  <a:schemeClr val="tx1"/>
                </a:solidFill>
              </a:rPr>
              <a:t>, </a:t>
            </a:r>
            <a:r>
              <a:rPr lang="en-US" altLang="uk-UA" sz="1600" dirty="0" smtClean="0">
                <a:solidFill>
                  <a:schemeClr val="tx1"/>
                </a:solidFill>
              </a:rPr>
              <a:t>April-June, 2020</a:t>
            </a:r>
            <a:r>
              <a:rPr lang="uk-UA" altLang="uk-UA" sz="1600" dirty="0" smtClean="0">
                <a:solidFill>
                  <a:schemeClr val="tx1"/>
                </a:solidFill>
              </a:rPr>
              <a:t> </a:t>
            </a:r>
            <a:endParaRPr lang="uk-UA" altLang="uk-UA" sz="1600" dirty="0">
              <a:solidFill>
                <a:schemeClr val="tx1"/>
              </a:solidFill>
            </a:endParaRPr>
          </a:p>
          <a:p>
            <a:pPr marL="342900" indent="-342900">
              <a:buFontTx/>
              <a:buChar char="-"/>
            </a:pPr>
            <a:endParaRPr lang="en-GB" sz="1600" dirty="0">
              <a:solidFill>
                <a:schemeClr val="tx1"/>
              </a:solidFill>
            </a:endParaRPr>
          </a:p>
          <a:p>
            <a:r>
              <a:rPr lang="en-GB" sz="1600" dirty="0" smtClean="0"/>
              <a:t>Responsible </a:t>
            </a:r>
            <a:r>
              <a:rPr lang="en-GB" sz="1600" dirty="0"/>
              <a:t>Partner: </a:t>
            </a:r>
            <a:r>
              <a:rPr lang="en-GB" sz="1600" b="1" dirty="0"/>
              <a:t>BIPH</a:t>
            </a:r>
            <a:r>
              <a:rPr lang="en-GB" sz="1600" dirty="0"/>
              <a:t>. Participating Partners: All </a:t>
            </a:r>
            <a:r>
              <a:rPr lang="en-GB" sz="1600" dirty="0" smtClean="0"/>
              <a:t>Participants</a:t>
            </a:r>
            <a:endParaRPr lang="uk-UA" sz="1600" dirty="0"/>
          </a:p>
        </p:txBody>
      </p:sp>
      <p:sp>
        <p:nvSpPr>
          <p:cNvPr id="3" name="Rechteck 2"/>
          <p:cNvSpPr/>
          <p:nvPr/>
        </p:nvSpPr>
        <p:spPr>
          <a:xfrm>
            <a:off x="455478" y="188640"/>
            <a:ext cx="8245694" cy="646331"/>
          </a:xfrm>
          <a:prstGeom prst="rect">
            <a:avLst/>
          </a:prstGeom>
        </p:spPr>
        <p:txBody>
          <a:bodyPr wrap="square">
            <a:spAutoFit/>
          </a:bodyPr>
          <a:lstStyle/>
          <a:p>
            <a:r>
              <a:rPr lang="de-AT" b="1" dirty="0">
                <a:solidFill>
                  <a:schemeClr val="bg1"/>
                </a:solidFill>
              </a:rPr>
              <a:t>Task 6.3. Supervisory Board</a:t>
            </a:r>
          </a:p>
          <a:p>
            <a:endParaRPr lang="de-AT" b="1" dirty="0">
              <a:solidFill>
                <a:schemeClr val="bg1"/>
              </a:solidFill>
            </a:endParaRPr>
          </a:p>
        </p:txBody>
      </p:sp>
    </p:spTree>
    <p:extLst>
      <p:ext uri="{BB962C8B-B14F-4D97-AF65-F5344CB8AC3E}">
        <p14:creationId xmlns:p14="http://schemas.microsoft.com/office/powerpoint/2010/main" val="165207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836712"/>
            <a:ext cx="8511480" cy="6552728"/>
          </a:xfrm>
        </p:spPr>
        <p:txBody>
          <a:bodyPr/>
          <a:lstStyle/>
          <a:p>
            <a:r>
              <a:rPr lang="en-GB" sz="1600" dirty="0" smtClean="0"/>
              <a:t>Delegation </a:t>
            </a:r>
            <a:r>
              <a:rPr lang="en-GB" sz="1600" dirty="0"/>
              <a:t>of responsibilities to young scientists. </a:t>
            </a:r>
            <a:endParaRPr lang="en-GB" sz="1600" dirty="0" smtClean="0"/>
          </a:p>
          <a:p>
            <a:r>
              <a:rPr lang="en-GB" sz="1600" b="1" dirty="0" smtClean="0"/>
              <a:t>Supervisory </a:t>
            </a:r>
            <a:r>
              <a:rPr lang="en-GB" sz="1600" b="1" dirty="0"/>
              <a:t>Board, Project Management Team </a:t>
            </a:r>
            <a:r>
              <a:rPr lang="en-GB" sz="1600" b="1" dirty="0" smtClean="0"/>
              <a:t>and Financial Committee</a:t>
            </a:r>
            <a:r>
              <a:rPr lang="en-GB" sz="1600" dirty="0" smtClean="0"/>
              <a:t> are in strong collaboration </a:t>
            </a:r>
            <a:r>
              <a:rPr lang="en-GB" sz="1600" dirty="0"/>
              <a:t>with BIPH Young Scientist Council in moderation of agendas and content of practical courses for Workshops and Summer </a:t>
            </a:r>
            <a:r>
              <a:rPr lang="en-GB" sz="1600" dirty="0" smtClean="0"/>
              <a:t>Schools</a:t>
            </a:r>
            <a:r>
              <a:rPr lang="en-GB" sz="1600" dirty="0"/>
              <a:t>; choosing </a:t>
            </a:r>
            <a:r>
              <a:rPr lang="en-GB" sz="1600" dirty="0" smtClean="0"/>
              <a:t>delegates for </a:t>
            </a:r>
            <a:r>
              <a:rPr lang="en-GB" sz="1600" dirty="0"/>
              <a:t>attending meetings and </a:t>
            </a:r>
            <a:r>
              <a:rPr lang="en-GB" sz="1600" dirty="0" smtClean="0"/>
              <a:t>conferences; winners of contests. </a:t>
            </a:r>
            <a:r>
              <a:rPr lang="en-GB" sz="1600" dirty="0"/>
              <a:t>A head of BIPH Young Scientist Council, </a:t>
            </a:r>
            <a:r>
              <a:rPr lang="en-GB" sz="1600" dirty="0" err="1"/>
              <a:t>Dr.</a:t>
            </a:r>
            <a:r>
              <a:rPr lang="en-GB" sz="1600" dirty="0"/>
              <a:t> </a:t>
            </a:r>
            <a:r>
              <a:rPr lang="en-GB" sz="1600" dirty="0" err="1"/>
              <a:t>Bizhan</a:t>
            </a:r>
            <a:r>
              <a:rPr lang="en-GB" sz="1600" dirty="0"/>
              <a:t> </a:t>
            </a:r>
            <a:r>
              <a:rPr lang="en-GB" sz="1600" dirty="0" err="1"/>
              <a:t>Sharopov</a:t>
            </a:r>
            <a:r>
              <a:rPr lang="en-GB" sz="1600" dirty="0"/>
              <a:t>, and team of MS, PhD students and young </a:t>
            </a:r>
            <a:r>
              <a:rPr lang="en-GB" sz="1600" dirty="0" smtClean="0"/>
              <a:t>scientists are </a:t>
            </a:r>
            <a:r>
              <a:rPr lang="en-GB" sz="1600" dirty="0"/>
              <a:t>actively participate in all Communication activities related to Brain Awareness </a:t>
            </a:r>
            <a:r>
              <a:rPr lang="en-GB" sz="1600" dirty="0" smtClean="0"/>
              <a:t>Week </a:t>
            </a:r>
            <a:r>
              <a:rPr lang="en-GB" sz="1600" dirty="0"/>
              <a:t>and Days of Science. </a:t>
            </a:r>
            <a:endParaRPr lang="en-GB" sz="1600" dirty="0" smtClean="0"/>
          </a:p>
          <a:p>
            <a:pPr marL="285750" lvl="0" indent="-285750">
              <a:buFont typeface="Arial" panose="020B0604020202020204" pitchFamily="34" charset="0"/>
              <a:buChar char="•"/>
            </a:pPr>
            <a:r>
              <a:rPr lang="en-US" sz="1600" b="1" dirty="0" smtClean="0">
                <a:solidFill>
                  <a:schemeClr val="tx1"/>
                </a:solidFill>
              </a:rPr>
              <a:t>Paper Contest </a:t>
            </a:r>
          </a:p>
          <a:p>
            <a:pPr marL="285750" lvl="0" indent="-285750">
              <a:buFont typeface="Arial" panose="020B0604020202020204" pitchFamily="34" charset="0"/>
              <a:buChar char="•"/>
            </a:pPr>
            <a:r>
              <a:rPr lang="en-US" sz="1600" b="1" dirty="0" smtClean="0">
                <a:solidFill>
                  <a:schemeClr val="tx1"/>
                </a:solidFill>
              </a:rPr>
              <a:t>Fens Forum Contest</a:t>
            </a:r>
          </a:p>
          <a:p>
            <a:pPr marL="285750" indent="-285750">
              <a:buFont typeface="Arial" panose="020B0604020202020204" pitchFamily="34" charset="0"/>
              <a:buChar char="•"/>
            </a:pPr>
            <a:r>
              <a:rPr lang="uk-UA" altLang="uk-UA" sz="1600" b="1" dirty="0" err="1" smtClean="0">
                <a:solidFill>
                  <a:schemeClr val="tx1"/>
                </a:solidFill>
              </a:rPr>
              <a:t>Neuroscience</a:t>
            </a:r>
            <a:r>
              <a:rPr lang="uk-UA" altLang="uk-UA" sz="1600" b="1" dirty="0" smtClean="0">
                <a:solidFill>
                  <a:schemeClr val="tx1"/>
                </a:solidFill>
              </a:rPr>
              <a:t> </a:t>
            </a:r>
            <a:r>
              <a:rPr lang="uk-UA" altLang="uk-UA" sz="1600" b="1" dirty="0" err="1" smtClean="0">
                <a:solidFill>
                  <a:schemeClr val="tx1"/>
                </a:solidFill>
              </a:rPr>
              <a:t>Online</a:t>
            </a:r>
            <a:r>
              <a:rPr lang="uk-UA" altLang="uk-UA" sz="1600" b="1" dirty="0" smtClean="0">
                <a:solidFill>
                  <a:schemeClr val="tx1"/>
                </a:solidFill>
              </a:rPr>
              <a:t> </a:t>
            </a:r>
          </a:p>
          <a:p>
            <a:pPr lvl="0"/>
            <a:endParaRPr lang="en-US" sz="1600" b="1" dirty="0" smtClean="0">
              <a:solidFill>
                <a:schemeClr val="tx1"/>
              </a:solidFill>
            </a:endParaRPr>
          </a:p>
          <a:p>
            <a:r>
              <a:rPr lang="en-GB" sz="1600" dirty="0"/>
              <a:t>Responsible Partner: </a:t>
            </a:r>
            <a:r>
              <a:rPr lang="en-GB" sz="1600" b="1" dirty="0"/>
              <a:t>BIPH</a:t>
            </a:r>
            <a:r>
              <a:rPr lang="en-GB" sz="1600" dirty="0"/>
              <a:t>. Participating Partners: All Participants.</a:t>
            </a:r>
            <a:endParaRPr lang="uk-UA" sz="1600" dirty="0"/>
          </a:p>
          <a:p>
            <a:pPr lvl="0"/>
            <a:endParaRPr lang="en-US" sz="1600" b="1" dirty="0">
              <a:solidFill>
                <a:schemeClr val="tx1"/>
              </a:solidFill>
            </a:endParaRPr>
          </a:p>
          <a:p>
            <a:endParaRPr lang="en-US" sz="2000" b="1" dirty="0" smtClean="0"/>
          </a:p>
          <a:p>
            <a:endParaRPr lang="en-US" sz="2000" b="1" dirty="0"/>
          </a:p>
          <a:p>
            <a:endParaRPr lang="de-AT" dirty="0"/>
          </a:p>
        </p:txBody>
      </p:sp>
      <p:sp>
        <p:nvSpPr>
          <p:cNvPr id="3" name="Rechteck 2"/>
          <p:cNvSpPr/>
          <p:nvPr/>
        </p:nvSpPr>
        <p:spPr>
          <a:xfrm>
            <a:off x="755576" y="205616"/>
            <a:ext cx="8245694" cy="369332"/>
          </a:xfrm>
          <a:prstGeom prst="rect">
            <a:avLst/>
          </a:prstGeom>
        </p:spPr>
        <p:txBody>
          <a:bodyPr wrap="square">
            <a:spAutoFit/>
          </a:bodyPr>
          <a:lstStyle/>
          <a:p>
            <a:r>
              <a:rPr lang="de-AT" b="1" dirty="0">
                <a:solidFill>
                  <a:schemeClr val="bg1"/>
                </a:solidFill>
              </a:rPr>
              <a:t>Task 6.4. Young Scientists</a:t>
            </a:r>
            <a:endParaRPr lang="de-AT" b="1" dirty="0">
              <a:solidFill>
                <a:schemeClr val="bg1"/>
              </a:solidFill>
            </a:endParaRPr>
          </a:p>
        </p:txBody>
      </p:sp>
    </p:spTree>
    <p:extLst>
      <p:ext uri="{BB962C8B-B14F-4D97-AF65-F5344CB8AC3E}">
        <p14:creationId xmlns:p14="http://schemas.microsoft.com/office/powerpoint/2010/main" val="171835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2400" b="1" dirty="0"/>
              <a:t>Task 6.1. Project Management and Coordination</a:t>
            </a:r>
          </a:p>
          <a:p>
            <a:r>
              <a:rPr lang="de-AT" sz="2400" b="1" dirty="0"/>
              <a:t>Task 6.2. </a:t>
            </a:r>
            <a:r>
              <a:rPr lang="en-GB" sz="2400" b="1" dirty="0"/>
              <a:t>Financial Management</a:t>
            </a:r>
            <a:endParaRPr lang="de-AT" sz="2400" b="1" dirty="0"/>
          </a:p>
          <a:p>
            <a:r>
              <a:rPr lang="en-US" sz="2400" b="1" dirty="0"/>
              <a:t>Task 6.3. Supervisory Board</a:t>
            </a:r>
          </a:p>
          <a:p>
            <a:r>
              <a:rPr lang="en-US" sz="2400" b="1" dirty="0"/>
              <a:t>Task 6.4. </a:t>
            </a:r>
            <a:r>
              <a:rPr lang="en-GB" sz="2400" b="1" dirty="0"/>
              <a:t>Young Scientists</a:t>
            </a:r>
          </a:p>
          <a:p>
            <a:r>
              <a:rPr lang="en-US" sz="2400" b="1" dirty="0"/>
              <a:t>Task 6.5. </a:t>
            </a:r>
            <a:r>
              <a:rPr lang="en-GB" sz="2400" b="1" dirty="0"/>
              <a:t>Renovation of the seminar room</a:t>
            </a:r>
          </a:p>
          <a:p>
            <a:endParaRPr lang="de-AT" sz="2400" b="1" dirty="0"/>
          </a:p>
          <a:p>
            <a:endParaRPr lang="de-AT" dirty="0"/>
          </a:p>
        </p:txBody>
      </p:sp>
      <p:sp>
        <p:nvSpPr>
          <p:cNvPr id="3" name="Rechteck 2"/>
          <p:cNvSpPr/>
          <p:nvPr/>
        </p:nvSpPr>
        <p:spPr>
          <a:xfrm>
            <a:off x="455478" y="188640"/>
            <a:ext cx="8245694" cy="369332"/>
          </a:xfrm>
          <a:prstGeom prst="rect">
            <a:avLst/>
          </a:prstGeom>
        </p:spPr>
        <p:txBody>
          <a:bodyPr wrap="square">
            <a:spAutoFit/>
          </a:bodyPr>
          <a:lstStyle/>
          <a:p>
            <a:r>
              <a:rPr lang="de-AT" b="1" dirty="0">
                <a:solidFill>
                  <a:schemeClr val="bg1"/>
                </a:solidFill>
              </a:rPr>
              <a:t>WP6 - Project Management</a:t>
            </a:r>
          </a:p>
        </p:txBody>
      </p:sp>
    </p:spTree>
    <p:extLst>
      <p:ext uri="{BB962C8B-B14F-4D97-AF65-F5344CB8AC3E}">
        <p14:creationId xmlns:p14="http://schemas.microsoft.com/office/powerpoint/2010/main" val="4293934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6260" y="1052736"/>
            <a:ext cx="8511480" cy="4572001"/>
          </a:xfrm>
        </p:spPr>
        <p:txBody>
          <a:bodyPr/>
          <a:lstStyle/>
          <a:p>
            <a:r>
              <a:rPr lang="en-GB" sz="1600" dirty="0" smtClean="0"/>
              <a:t>Training</a:t>
            </a:r>
            <a:r>
              <a:rPr lang="en-GB" sz="1600" dirty="0"/>
              <a:t>, dissemination and communication during the implementation of the project require a good quality presentation room having installed necessary modern demonstration, communication and recording equipment. The Neuroscience Division of BIP has its own seminar room that can fit up to 50 people. This room is perfectly suited for the most activities in the framework of the project including lectures, seminars, workshops, communication with legislators, governmental officers and industrial stakeholders. Unfortunately, this room has not been renovated for 25 years. In order to create necessary conditions for training, dissemination and communication we </a:t>
            </a:r>
            <a:r>
              <a:rPr lang="en-GB" sz="1600" dirty="0" smtClean="0"/>
              <a:t>have started </a:t>
            </a:r>
            <a:r>
              <a:rPr lang="en-GB" sz="1600" dirty="0"/>
              <a:t>to remodel the seminar room and to install in this room modern demonstration, communication and recording equipment (from indirect costs). </a:t>
            </a:r>
            <a:r>
              <a:rPr lang="en-GB" sz="1600" dirty="0" smtClean="0"/>
              <a:t>Unfortunately, we could not finish this renovation due to quarantine, but plan to finish it till the end of July.</a:t>
            </a:r>
          </a:p>
          <a:p>
            <a:r>
              <a:rPr lang="en-GB" sz="1600" dirty="0" smtClean="0"/>
              <a:t>Responsible </a:t>
            </a:r>
            <a:r>
              <a:rPr lang="en-GB" sz="1600" dirty="0"/>
              <a:t>Participant: </a:t>
            </a:r>
            <a:r>
              <a:rPr lang="en-GB" sz="1600" b="1" dirty="0"/>
              <a:t>BIPH</a:t>
            </a:r>
            <a:r>
              <a:rPr lang="en-GB" sz="1600" dirty="0"/>
              <a:t>. Participating Partners: BIPH.</a:t>
            </a:r>
            <a:endParaRPr lang="en-US" sz="1600" b="1" dirty="0"/>
          </a:p>
          <a:p>
            <a:endParaRPr lang="de-AT" sz="1600" dirty="0"/>
          </a:p>
        </p:txBody>
      </p:sp>
      <p:sp>
        <p:nvSpPr>
          <p:cNvPr id="3" name="Rechteck 2"/>
          <p:cNvSpPr/>
          <p:nvPr/>
        </p:nvSpPr>
        <p:spPr>
          <a:xfrm>
            <a:off x="455478" y="188640"/>
            <a:ext cx="8245694" cy="369332"/>
          </a:xfrm>
          <a:prstGeom prst="rect">
            <a:avLst/>
          </a:prstGeom>
        </p:spPr>
        <p:txBody>
          <a:bodyPr wrap="square">
            <a:spAutoFit/>
          </a:bodyPr>
          <a:lstStyle/>
          <a:p>
            <a:r>
              <a:rPr lang="en-US" b="1" dirty="0">
                <a:solidFill>
                  <a:schemeClr val="bg1"/>
                </a:solidFill>
              </a:rPr>
              <a:t>Task 6.5. Renovation of the seminar room</a:t>
            </a:r>
          </a:p>
        </p:txBody>
      </p:sp>
    </p:spTree>
    <p:extLst>
      <p:ext uri="{BB962C8B-B14F-4D97-AF65-F5344CB8AC3E}">
        <p14:creationId xmlns:p14="http://schemas.microsoft.com/office/powerpoint/2010/main" val="2305489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511" y="836712"/>
            <a:ext cx="3175425" cy="178617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908720"/>
            <a:ext cx="3556620" cy="20005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017" y="2708920"/>
            <a:ext cx="3194919" cy="17971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3075101"/>
            <a:ext cx="1848200" cy="328568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0350" y="3075101"/>
            <a:ext cx="1848199" cy="3285687"/>
          </a:xfrm>
          <a:prstGeom prst="rect">
            <a:avLst/>
          </a:prstGeom>
        </p:spPr>
      </p:pic>
      <p:pic>
        <p:nvPicPr>
          <p:cNvPr id="8" name="Picture 7"/>
          <p:cNvPicPr>
            <a:picLocks noChangeAspect="1"/>
          </p:cNvPicPr>
          <p:nvPr/>
        </p:nvPicPr>
        <p:blipFill>
          <a:blip r:embed="rId7"/>
          <a:stretch>
            <a:fillRect/>
          </a:stretch>
        </p:blipFill>
        <p:spPr>
          <a:xfrm>
            <a:off x="801017" y="4623704"/>
            <a:ext cx="3194919" cy="1797142"/>
          </a:xfrm>
          <a:prstGeom prst="rect">
            <a:avLst/>
          </a:prstGeom>
        </p:spPr>
      </p:pic>
      <p:sp>
        <p:nvSpPr>
          <p:cNvPr id="10" name="Rectangle 9"/>
          <p:cNvSpPr/>
          <p:nvPr/>
        </p:nvSpPr>
        <p:spPr>
          <a:xfrm>
            <a:off x="838540" y="223893"/>
            <a:ext cx="3724096" cy="369332"/>
          </a:xfrm>
          <a:prstGeom prst="rect">
            <a:avLst/>
          </a:prstGeom>
        </p:spPr>
        <p:txBody>
          <a:bodyPr wrap="none">
            <a:spAutoFit/>
          </a:bodyPr>
          <a:lstStyle/>
          <a:p>
            <a:r>
              <a:rPr lang="en-US" b="1" dirty="0">
                <a:solidFill>
                  <a:schemeClr val="bg1"/>
                </a:solidFill>
              </a:rPr>
              <a:t>Renovation of the seminar room</a:t>
            </a:r>
            <a:endParaRPr lang="uk-UA" dirty="0"/>
          </a:p>
        </p:txBody>
      </p:sp>
    </p:spTree>
    <p:extLst>
      <p:ext uri="{BB962C8B-B14F-4D97-AF65-F5344CB8AC3E}">
        <p14:creationId xmlns:p14="http://schemas.microsoft.com/office/powerpoint/2010/main" val="2463325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6000" b="1" dirty="0" smtClean="0">
                <a:solidFill>
                  <a:srgbClr val="0070C0"/>
                </a:solidFill>
                <a:effectLst>
                  <a:outerShdw blurRad="38100" dist="38100" dir="2700000" algn="tl">
                    <a:srgbClr val="000000">
                      <a:alpha val="43137"/>
                    </a:srgbClr>
                  </a:outerShdw>
                </a:effectLst>
              </a:rPr>
              <a:t>THANKS</a:t>
            </a:r>
            <a:endParaRPr lang="en-US" sz="6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806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3987" y="2060848"/>
            <a:ext cx="8728676" cy="2581721"/>
          </a:xfrm>
          <a:prstGeom prst="rect">
            <a:avLst/>
          </a:prstGeom>
        </p:spPr>
      </p:pic>
      <p:sp>
        <p:nvSpPr>
          <p:cNvPr id="5" name="Rectangle 4"/>
          <p:cNvSpPr/>
          <p:nvPr/>
        </p:nvSpPr>
        <p:spPr>
          <a:xfrm>
            <a:off x="1517985" y="1093557"/>
            <a:ext cx="6120680" cy="400110"/>
          </a:xfrm>
          <a:prstGeom prst="rect">
            <a:avLst/>
          </a:prstGeom>
        </p:spPr>
        <p:txBody>
          <a:bodyPr wrap="square">
            <a:spAutoFit/>
          </a:bodyPr>
          <a:lstStyle/>
          <a:p>
            <a:r>
              <a:rPr lang="en-US" sz="2000" b="1" dirty="0"/>
              <a:t>Network organization and management structure</a:t>
            </a:r>
            <a:endParaRPr lang="uk-UA" sz="2000" b="1" dirty="0"/>
          </a:p>
        </p:txBody>
      </p:sp>
      <p:sp>
        <p:nvSpPr>
          <p:cNvPr id="6" name="Rectangle 5"/>
          <p:cNvSpPr/>
          <p:nvPr/>
        </p:nvSpPr>
        <p:spPr>
          <a:xfrm>
            <a:off x="539552" y="188640"/>
            <a:ext cx="5438220" cy="369332"/>
          </a:xfrm>
          <a:prstGeom prst="rect">
            <a:avLst/>
          </a:prstGeom>
        </p:spPr>
        <p:txBody>
          <a:bodyPr wrap="none">
            <a:spAutoFit/>
          </a:bodyPr>
          <a:lstStyle/>
          <a:p>
            <a:r>
              <a:rPr lang="en-US" b="1">
                <a:solidFill>
                  <a:schemeClr val="bg1"/>
                </a:solidFill>
              </a:rPr>
              <a:t>Task 6.1. Project Management and Coordination</a:t>
            </a:r>
            <a:endParaRPr lang="en-US" b="1" dirty="0">
              <a:solidFill>
                <a:schemeClr val="bg1"/>
              </a:solidFill>
            </a:endParaRPr>
          </a:p>
        </p:txBody>
      </p:sp>
    </p:spTree>
    <p:extLst>
      <p:ext uri="{BB962C8B-B14F-4D97-AF65-F5344CB8AC3E}">
        <p14:creationId xmlns:p14="http://schemas.microsoft.com/office/powerpoint/2010/main" val="323716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107360"/>
            <a:ext cx="6120680" cy="400110"/>
          </a:xfrm>
          <a:prstGeom prst="rect">
            <a:avLst/>
          </a:prstGeom>
        </p:spPr>
        <p:txBody>
          <a:bodyPr wrap="square">
            <a:spAutoFit/>
          </a:bodyPr>
          <a:lstStyle/>
          <a:p>
            <a:r>
              <a:rPr lang="en-US" sz="2000" b="1" dirty="0" smtClean="0">
                <a:solidFill>
                  <a:schemeClr val="bg1"/>
                </a:solidFill>
              </a:rPr>
              <a:t>Kick-off meeting, Kyiv</a:t>
            </a:r>
            <a:r>
              <a:rPr lang="en-US" sz="2000" b="1" dirty="0" smtClean="0">
                <a:solidFill>
                  <a:schemeClr val="bg1"/>
                </a:solidFill>
              </a:rPr>
              <a:t>, September </a:t>
            </a:r>
            <a:r>
              <a:rPr lang="en-US" sz="2000" b="1" dirty="0" smtClean="0">
                <a:solidFill>
                  <a:schemeClr val="bg1"/>
                </a:solidFill>
              </a:rPr>
              <a:t>2019</a:t>
            </a:r>
            <a:endParaRPr lang="uk-UA" sz="2000" b="1" dirty="0">
              <a:solidFill>
                <a:schemeClr val="bg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836712"/>
            <a:ext cx="4427984" cy="332098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4681" y="2711432"/>
            <a:ext cx="2884840" cy="263660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161" y="960172"/>
            <a:ext cx="3766720" cy="190585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9949" y="2263050"/>
            <a:ext cx="3655467" cy="2111347"/>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3346583"/>
            <a:ext cx="2592288" cy="316240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5763" y="4850730"/>
            <a:ext cx="5649069" cy="1693485"/>
          </a:xfrm>
          <a:prstGeom prst="rect">
            <a:avLst/>
          </a:prstGeom>
        </p:spPr>
      </p:pic>
    </p:spTree>
    <p:extLst>
      <p:ext uri="{BB962C8B-B14F-4D97-AF65-F5344CB8AC3E}">
        <p14:creationId xmlns:p14="http://schemas.microsoft.com/office/powerpoint/2010/main" val="361925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89692" y="836712"/>
            <a:ext cx="8846804" cy="4572001"/>
          </a:xfrm>
        </p:spPr>
        <p:txBody>
          <a:bodyPr/>
          <a:lstStyle/>
          <a:p>
            <a:r>
              <a:rPr lang="en-GB" sz="1600" b="1" dirty="0"/>
              <a:t>Supervisory Board</a:t>
            </a:r>
            <a:r>
              <a:rPr lang="en-GB" sz="1600" dirty="0"/>
              <a:t> of the </a:t>
            </a:r>
            <a:r>
              <a:rPr lang="en-GB" sz="1600" dirty="0" smtClean="0"/>
              <a:t>project comprises </a:t>
            </a:r>
            <a:r>
              <a:rPr lang="en-GB" sz="1600" dirty="0"/>
              <a:t>all Team Leaders </a:t>
            </a:r>
            <a:r>
              <a:rPr lang="ru-RU" sz="1600" dirty="0"/>
              <a:t> - </a:t>
            </a:r>
            <a:r>
              <a:rPr lang="en-US" sz="1600" b="1" dirty="0"/>
              <a:t>Nana Voitenko, Dmitri </a:t>
            </a:r>
            <a:r>
              <a:rPr lang="en-US" sz="1600" b="1" dirty="0" err="1"/>
              <a:t>Rusakov</a:t>
            </a:r>
            <a:r>
              <a:rPr lang="en-US" sz="1600" b="1" dirty="0"/>
              <a:t>, Boris </a:t>
            </a:r>
            <a:r>
              <a:rPr lang="en-US" sz="1600" b="1" dirty="0" err="1"/>
              <a:t>Safronov</a:t>
            </a:r>
            <a:r>
              <a:rPr lang="en-US" sz="1600" b="1" dirty="0"/>
              <a:t>, </a:t>
            </a:r>
            <a:r>
              <a:rPr lang="en-US" sz="1600" b="1" dirty="0" err="1"/>
              <a:t>Gorazd</a:t>
            </a:r>
            <a:r>
              <a:rPr lang="en-US" sz="1600" b="1" dirty="0"/>
              <a:t> Weiss, Arthur </a:t>
            </a:r>
            <a:r>
              <a:rPr lang="en-US" sz="1600" b="1" dirty="0" err="1"/>
              <a:t>Konnerth</a:t>
            </a:r>
            <a:r>
              <a:rPr lang="en-US" sz="1600" b="1" dirty="0"/>
              <a:t>, and Georgy </a:t>
            </a:r>
            <a:r>
              <a:rPr lang="en-US" sz="1600" b="1" dirty="0" err="1"/>
              <a:t>Bakalkin</a:t>
            </a:r>
            <a:r>
              <a:rPr lang="en-US" sz="1600" b="1" dirty="0"/>
              <a:t> </a:t>
            </a:r>
            <a:r>
              <a:rPr lang="en-US" sz="1600" dirty="0"/>
              <a:t>- </a:t>
            </a:r>
            <a:r>
              <a:rPr lang="en-GB" sz="1600" dirty="0" smtClean="0"/>
              <a:t>and </a:t>
            </a:r>
            <a:r>
              <a:rPr lang="en-GB" sz="1600" dirty="0"/>
              <a:t>chaired by the Project Coordinator. </a:t>
            </a:r>
            <a:endParaRPr lang="en-GB" sz="1600" dirty="0" smtClean="0"/>
          </a:p>
          <a:p>
            <a:pPr marL="285750" indent="-285750">
              <a:buFont typeface="Arial" panose="020B0604020202020204" pitchFamily="34" charset="0"/>
              <a:buChar char="•"/>
            </a:pPr>
            <a:r>
              <a:rPr lang="en-GB" sz="1600" dirty="0" smtClean="0"/>
              <a:t>responsibility </a:t>
            </a:r>
            <a:r>
              <a:rPr lang="en-GB" sz="1600" dirty="0"/>
              <a:t>for the </a:t>
            </a:r>
            <a:r>
              <a:rPr lang="en-GB" sz="1600" dirty="0" smtClean="0"/>
              <a:t>Consortium </a:t>
            </a:r>
          </a:p>
          <a:p>
            <a:pPr marL="285750" indent="-285750">
              <a:buFont typeface="Arial" panose="020B0604020202020204" pitchFamily="34" charset="0"/>
              <a:buChar char="•"/>
            </a:pPr>
            <a:r>
              <a:rPr lang="en-GB" sz="1600" dirty="0" smtClean="0"/>
              <a:t>decisions </a:t>
            </a:r>
            <a:r>
              <a:rPr lang="en-GB" sz="1600" dirty="0"/>
              <a:t>on all aspects of the Project, both strategic and </a:t>
            </a:r>
            <a:r>
              <a:rPr lang="en-GB" sz="1600" dirty="0" smtClean="0"/>
              <a:t>tactical </a:t>
            </a:r>
          </a:p>
          <a:p>
            <a:pPr marL="285750" indent="-285750">
              <a:buFont typeface="Arial" panose="020B0604020202020204" pitchFamily="34" charset="0"/>
              <a:buChar char="•"/>
            </a:pPr>
            <a:r>
              <a:rPr lang="en-GB" sz="1600" dirty="0" smtClean="0"/>
              <a:t>coordination of educational </a:t>
            </a:r>
            <a:r>
              <a:rPr lang="en-GB" sz="1600" dirty="0"/>
              <a:t>activities, knowledge transfer, management, communication and dissemination </a:t>
            </a:r>
            <a:endParaRPr lang="en-GB" sz="1600" dirty="0" smtClean="0"/>
          </a:p>
          <a:p>
            <a:pPr marL="285750" indent="-285750">
              <a:buFont typeface="Arial" panose="020B0604020202020204" pitchFamily="34" charset="0"/>
              <a:buChar char="•"/>
            </a:pPr>
            <a:r>
              <a:rPr lang="en-GB" sz="1600" dirty="0" smtClean="0"/>
              <a:t>monitors </a:t>
            </a:r>
            <a:r>
              <a:rPr lang="en-GB" sz="1600" dirty="0"/>
              <a:t>and </a:t>
            </a:r>
            <a:r>
              <a:rPr lang="en-GB" sz="1600" dirty="0" smtClean="0"/>
              <a:t>controls </a:t>
            </a:r>
            <a:r>
              <a:rPr lang="en-GB" sz="1600" dirty="0"/>
              <a:t>Project progress and </a:t>
            </a:r>
            <a:r>
              <a:rPr lang="en-GB" sz="1600" dirty="0" smtClean="0"/>
              <a:t>quality</a:t>
            </a:r>
          </a:p>
          <a:p>
            <a:pPr marL="285750" indent="-285750">
              <a:buFont typeface="Arial" panose="020B0604020202020204" pitchFamily="34" charset="0"/>
              <a:buChar char="•"/>
            </a:pPr>
            <a:r>
              <a:rPr lang="en-GB" sz="1600" dirty="0" smtClean="0"/>
              <a:t>assess </a:t>
            </a:r>
            <a:r>
              <a:rPr lang="en-GB" sz="1600" dirty="0"/>
              <a:t>risks, legal, ethical, financial and administrative </a:t>
            </a:r>
            <a:r>
              <a:rPr lang="en-GB" sz="1600" dirty="0" smtClean="0"/>
              <a:t>activities </a:t>
            </a:r>
          </a:p>
          <a:p>
            <a:pPr marL="285750" indent="-285750">
              <a:buFont typeface="Arial" panose="020B0604020202020204" pitchFamily="34" charset="0"/>
              <a:buChar char="•"/>
            </a:pPr>
            <a:r>
              <a:rPr lang="en-GB" sz="1600" dirty="0" smtClean="0"/>
              <a:t>approves </a:t>
            </a:r>
            <a:r>
              <a:rPr lang="en-GB" sz="1600" dirty="0"/>
              <a:t>financial reports, and set up the dates and agenda for the meetings and </a:t>
            </a:r>
            <a:r>
              <a:rPr lang="en-GB" sz="1600" dirty="0" err="1" smtClean="0"/>
              <a:t>worksho</a:t>
            </a:r>
            <a:endParaRPr lang="en-GB" sz="1600" dirty="0"/>
          </a:p>
          <a:p>
            <a:pPr marL="285750" indent="-285750">
              <a:buFont typeface="Arial" panose="020B0604020202020204" pitchFamily="34" charset="0"/>
              <a:buChar char="•"/>
            </a:pPr>
            <a:r>
              <a:rPr lang="en-GB" sz="1600" dirty="0" smtClean="0"/>
              <a:t>via </a:t>
            </a:r>
            <a:r>
              <a:rPr lang="en-GB" sz="1600" dirty="0"/>
              <a:t>its Coordinator, makes regular reports to the European Commission, </a:t>
            </a:r>
          </a:p>
          <a:p>
            <a:pPr marL="285750" indent="-285750">
              <a:buFont typeface="Arial" panose="020B0604020202020204" pitchFamily="34" charset="0"/>
              <a:buChar char="•"/>
            </a:pPr>
            <a:r>
              <a:rPr lang="en-GB" sz="1600" dirty="0" smtClean="0"/>
              <a:t>keep </a:t>
            </a:r>
            <a:r>
              <a:rPr lang="en-GB" sz="1600" dirty="0"/>
              <a:t>permanent contact with the European </a:t>
            </a:r>
            <a:r>
              <a:rPr lang="en-GB" sz="1600" dirty="0" smtClean="0"/>
              <a:t>Commission to resolve all issues</a:t>
            </a:r>
            <a:endParaRPr lang="de-AT" sz="2000" dirty="0"/>
          </a:p>
        </p:txBody>
      </p:sp>
      <p:sp>
        <p:nvSpPr>
          <p:cNvPr id="5" name="Rectangle 4"/>
          <p:cNvSpPr/>
          <p:nvPr/>
        </p:nvSpPr>
        <p:spPr>
          <a:xfrm>
            <a:off x="611560" y="188640"/>
            <a:ext cx="6120680" cy="400110"/>
          </a:xfrm>
          <a:prstGeom prst="rect">
            <a:avLst/>
          </a:prstGeom>
        </p:spPr>
        <p:txBody>
          <a:bodyPr wrap="square">
            <a:spAutoFit/>
          </a:bodyPr>
          <a:lstStyle/>
          <a:p>
            <a:r>
              <a:rPr lang="en-US" sz="2000" b="1" dirty="0">
                <a:solidFill>
                  <a:schemeClr val="bg1"/>
                </a:solidFill>
              </a:rPr>
              <a:t>Management structure</a:t>
            </a:r>
            <a:endParaRPr lang="uk-UA" sz="2000" b="1" dirty="0">
              <a:solidFill>
                <a:schemeClr val="bg1"/>
              </a:solidFill>
            </a:endParaRPr>
          </a:p>
        </p:txBody>
      </p:sp>
    </p:spTree>
    <p:extLst>
      <p:ext uri="{BB962C8B-B14F-4D97-AF65-F5344CB8AC3E}">
        <p14:creationId xmlns:p14="http://schemas.microsoft.com/office/powerpoint/2010/main" val="360124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6260" y="1052736"/>
            <a:ext cx="8511480" cy="4572001"/>
          </a:xfrm>
        </p:spPr>
        <p:txBody>
          <a:bodyPr/>
          <a:lstStyle/>
          <a:p>
            <a:r>
              <a:rPr lang="en-GB" sz="1600" b="1" dirty="0"/>
              <a:t>External Advisory Board, </a:t>
            </a:r>
            <a:r>
              <a:rPr lang="en-GB" sz="1600" dirty="0"/>
              <a:t>consisting of Neuroscience professionals who cover expertise that we do not have in the consortium: </a:t>
            </a:r>
            <a:endParaRPr lang="uk-UA" sz="1600" dirty="0"/>
          </a:p>
          <a:p>
            <a:pPr lvl="0"/>
            <a:r>
              <a:rPr lang="en-GB" sz="1600" b="1" dirty="0" err="1"/>
              <a:t>Prof.</a:t>
            </a:r>
            <a:r>
              <a:rPr lang="en-GB" sz="1600" b="1" dirty="0"/>
              <a:t> Alexei </a:t>
            </a:r>
            <a:r>
              <a:rPr lang="en-GB" sz="1600" b="1" dirty="0" err="1"/>
              <a:t>Verkhratsky</a:t>
            </a:r>
            <a:r>
              <a:rPr lang="en-GB" sz="1600" dirty="0"/>
              <a:t>, Chairman of the Physiology and Medicine Section of Academia </a:t>
            </a:r>
            <a:r>
              <a:rPr lang="en-GB" sz="1600" dirty="0" err="1"/>
              <a:t>Europaea</a:t>
            </a:r>
            <a:r>
              <a:rPr lang="en-GB" sz="1600" dirty="0"/>
              <a:t>, Professor of Neurophysiology at the University of Manchester. </a:t>
            </a:r>
            <a:endParaRPr lang="uk-UA" sz="1600" dirty="0"/>
          </a:p>
          <a:p>
            <a:pPr lvl="0"/>
            <a:r>
              <a:rPr lang="en-GB" sz="1600" b="1" dirty="0" err="1"/>
              <a:t>Prof.</a:t>
            </a:r>
            <a:r>
              <a:rPr lang="en-GB" sz="1600" b="1" dirty="0"/>
              <a:t> </a:t>
            </a:r>
            <a:r>
              <a:rPr lang="en-GB" sz="1600" b="1" dirty="0" err="1"/>
              <a:t>Yuriy</a:t>
            </a:r>
            <a:r>
              <a:rPr lang="en-GB" sz="1600" b="1" dirty="0"/>
              <a:t> </a:t>
            </a:r>
            <a:r>
              <a:rPr lang="en-GB" sz="1600" b="1" dirty="0" err="1"/>
              <a:t>Usachev</a:t>
            </a:r>
            <a:r>
              <a:rPr lang="en-GB" sz="1600" b="1" dirty="0"/>
              <a:t>,</a:t>
            </a:r>
            <a:r>
              <a:rPr lang="en-GB" sz="1600" dirty="0"/>
              <a:t> John P. Long Professor (Chair), Professor of Pharmacology and Anaesthesia at University of Iowa. </a:t>
            </a:r>
          </a:p>
          <a:p>
            <a:pPr lvl="0"/>
            <a:r>
              <a:rPr lang="en-GB" sz="1600" b="1" dirty="0" err="1"/>
              <a:t>Prof.</a:t>
            </a:r>
            <a:r>
              <a:rPr lang="en-GB" sz="1600" b="1" dirty="0"/>
              <a:t> Marina </a:t>
            </a:r>
            <a:r>
              <a:rPr lang="en-GB" sz="1600" b="1" dirty="0" err="1"/>
              <a:t>Bentivoglio</a:t>
            </a:r>
            <a:r>
              <a:rPr lang="en-GB" sz="1600" b="1" dirty="0"/>
              <a:t>,</a:t>
            </a:r>
            <a:r>
              <a:rPr lang="en-GB" sz="1600" dirty="0"/>
              <a:t> </a:t>
            </a:r>
            <a:r>
              <a:rPr lang="en-US" sz="1600" dirty="0"/>
              <a:t>Professor of Histology at the University of Verona, Italy. </a:t>
            </a:r>
            <a:r>
              <a:rPr lang="en-GB" sz="1600" dirty="0"/>
              <a:t>Secretary General of the International Brain Research Organization (IBRO; 2007-2009) and as President of the Italian Society of Neuroscience (2008-2009).</a:t>
            </a:r>
            <a:endParaRPr lang="de-AT" sz="1600" dirty="0"/>
          </a:p>
        </p:txBody>
      </p:sp>
      <p:sp>
        <p:nvSpPr>
          <p:cNvPr id="4" name="Rectangle 3"/>
          <p:cNvSpPr/>
          <p:nvPr/>
        </p:nvSpPr>
        <p:spPr>
          <a:xfrm>
            <a:off x="611560" y="188640"/>
            <a:ext cx="6120680" cy="400110"/>
          </a:xfrm>
          <a:prstGeom prst="rect">
            <a:avLst/>
          </a:prstGeom>
        </p:spPr>
        <p:txBody>
          <a:bodyPr wrap="square">
            <a:spAutoFit/>
          </a:bodyPr>
          <a:lstStyle/>
          <a:p>
            <a:r>
              <a:rPr lang="en-US" sz="2000" b="1" dirty="0">
                <a:solidFill>
                  <a:schemeClr val="bg1"/>
                </a:solidFill>
              </a:rPr>
              <a:t>Management structure</a:t>
            </a:r>
            <a:endParaRPr lang="uk-UA" sz="2000" b="1" dirty="0">
              <a:solidFill>
                <a:schemeClr val="bg1"/>
              </a:solidFill>
            </a:endParaRPr>
          </a:p>
        </p:txBody>
      </p:sp>
    </p:spTree>
    <p:extLst>
      <p:ext uri="{BB962C8B-B14F-4D97-AF65-F5344CB8AC3E}">
        <p14:creationId xmlns:p14="http://schemas.microsoft.com/office/powerpoint/2010/main" val="347634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836712"/>
            <a:ext cx="8511480" cy="4572001"/>
          </a:xfrm>
        </p:spPr>
        <p:txBody>
          <a:bodyPr/>
          <a:lstStyle/>
          <a:p>
            <a:r>
              <a:rPr lang="uk-UA" sz="1600" b="1" dirty="0"/>
              <a:t>Project </a:t>
            </a:r>
            <a:r>
              <a:rPr lang="uk-UA" sz="1600" b="1" dirty="0" err="1"/>
              <a:t>Management</a:t>
            </a:r>
            <a:r>
              <a:rPr lang="uk-UA" sz="1600" b="1" dirty="0"/>
              <a:t> </a:t>
            </a:r>
            <a:r>
              <a:rPr lang="uk-UA" sz="1600" b="1" dirty="0" err="1"/>
              <a:t>Team</a:t>
            </a:r>
            <a:r>
              <a:rPr lang="uk-UA" sz="1600" dirty="0"/>
              <a:t>, </a:t>
            </a:r>
            <a:r>
              <a:rPr lang="uk-UA" sz="1600" dirty="0" err="1"/>
              <a:t>consisting</a:t>
            </a:r>
            <a:r>
              <a:rPr lang="uk-UA" sz="1600" dirty="0"/>
              <a:t> </a:t>
            </a:r>
            <a:r>
              <a:rPr lang="uk-UA" sz="1600" dirty="0" err="1"/>
              <a:t>of</a:t>
            </a:r>
            <a:r>
              <a:rPr lang="uk-UA" sz="1600" dirty="0"/>
              <a:t> </a:t>
            </a:r>
            <a:r>
              <a:rPr lang="uk-UA" sz="1600" dirty="0" err="1"/>
              <a:t>the</a:t>
            </a:r>
            <a:r>
              <a:rPr lang="uk-UA" sz="1600" dirty="0"/>
              <a:t> </a:t>
            </a:r>
            <a:r>
              <a:rPr lang="uk-UA" sz="1600" dirty="0" err="1"/>
              <a:t>project</a:t>
            </a:r>
            <a:r>
              <a:rPr lang="uk-UA" sz="1600" dirty="0"/>
              <a:t> </a:t>
            </a:r>
            <a:r>
              <a:rPr lang="uk-UA" sz="1600" dirty="0" err="1"/>
              <a:t>coordinator</a:t>
            </a:r>
            <a:r>
              <a:rPr lang="en-US" sz="1600" dirty="0"/>
              <a:t> - </a:t>
            </a:r>
            <a:r>
              <a:rPr lang="uk-UA" sz="1600" dirty="0"/>
              <a:t> </a:t>
            </a:r>
            <a:r>
              <a:rPr lang="en-US" sz="1600" b="1" dirty="0"/>
              <a:t>Nana </a:t>
            </a:r>
            <a:r>
              <a:rPr lang="uk-UA" sz="1600" b="1" dirty="0" err="1"/>
              <a:t>Voitenko</a:t>
            </a:r>
            <a:r>
              <a:rPr lang="uk-UA" sz="1600" b="1" dirty="0"/>
              <a:t> </a:t>
            </a:r>
            <a:r>
              <a:rPr lang="en-US" sz="1600" b="1" dirty="0"/>
              <a:t>(</a:t>
            </a:r>
            <a:r>
              <a:rPr lang="uk-UA" sz="1600" b="1" dirty="0"/>
              <a:t>BIP</a:t>
            </a:r>
            <a:r>
              <a:rPr lang="en-US" sz="1600" b="1" dirty="0"/>
              <a:t>H</a:t>
            </a:r>
            <a:r>
              <a:rPr lang="uk-UA" sz="1600" b="1" dirty="0"/>
              <a:t>),</a:t>
            </a:r>
            <a:r>
              <a:rPr lang="uk-UA" sz="1600" dirty="0"/>
              <a:t> </a:t>
            </a:r>
            <a:r>
              <a:rPr lang="en-US" sz="1600" dirty="0"/>
              <a:t>project manager</a:t>
            </a:r>
            <a:r>
              <a:rPr lang="uk-UA" sz="1600" dirty="0"/>
              <a:t> </a:t>
            </a:r>
            <a:r>
              <a:rPr lang="en-US" sz="1600" dirty="0"/>
              <a:t>– </a:t>
            </a:r>
            <a:r>
              <a:rPr lang="en-US" sz="1600" b="1" dirty="0"/>
              <a:t>Svetlana </a:t>
            </a:r>
            <a:r>
              <a:rPr lang="en-US" sz="1600" b="1" dirty="0" err="1"/>
              <a:t>Ivanova</a:t>
            </a:r>
            <a:r>
              <a:rPr lang="en-US" sz="1600" b="1" dirty="0"/>
              <a:t>  (</a:t>
            </a:r>
            <a:r>
              <a:rPr lang="uk-UA" sz="1600" b="1" dirty="0"/>
              <a:t>BIP</a:t>
            </a:r>
            <a:r>
              <a:rPr lang="en-US" sz="1600" b="1" dirty="0"/>
              <a:t>H</a:t>
            </a:r>
            <a:r>
              <a:rPr lang="uk-UA" sz="1600" b="1" dirty="0"/>
              <a:t>)</a:t>
            </a:r>
            <a:r>
              <a:rPr lang="en-US" sz="1600" dirty="0"/>
              <a:t>,</a:t>
            </a:r>
            <a:r>
              <a:rPr lang="uk-UA" sz="1600" dirty="0"/>
              <a:t> </a:t>
            </a:r>
            <a:r>
              <a:rPr lang="en-US" sz="1600" b="1" dirty="0"/>
              <a:t>Ilona </a:t>
            </a:r>
            <a:r>
              <a:rPr lang="en-US" sz="1600" b="1" dirty="0" err="1"/>
              <a:t>Chencova</a:t>
            </a:r>
            <a:r>
              <a:rPr lang="en-US" sz="1600" b="1" dirty="0"/>
              <a:t> (</a:t>
            </a:r>
            <a:r>
              <a:rPr lang="uk-UA" sz="1600" b="1" dirty="0"/>
              <a:t>BIP</a:t>
            </a:r>
            <a:r>
              <a:rPr lang="en-US" sz="1600" b="1" dirty="0"/>
              <a:t>H</a:t>
            </a:r>
            <a:r>
              <a:rPr lang="uk-UA" sz="1600" b="1" dirty="0"/>
              <a:t>)</a:t>
            </a:r>
            <a:r>
              <a:rPr lang="en-US" sz="1600" dirty="0"/>
              <a:t>, technical assistance –</a:t>
            </a:r>
            <a:r>
              <a:rPr lang="ru-RU" sz="1600" dirty="0"/>
              <a:t> </a:t>
            </a:r>
            <a:r>
              <a:rPr lang="en-US" sz="1600" b="1" dirty="0" err="1"/>
              <a:t>Yevgeniy</a:t>
            </a:r>
            <a:r>
              <a:rPr lang="en-US" sz="1600" b="1" dirty="0"/>
              <a:t> </a:t>
            </a:r>
            <a:r>
              <a:rPr lang="en-US" sz="1600" b="1" dirty="0" err="1"/>
              <a:t>Sheremet</a:t>
            </a:r>
            <a:r>
              <a:rPr lang="en-US" sz="1600" b="1" dirty="0"/>
              <a:t>, Andrey </a:t>
            </a:r>
            <a:r>
              <a:rPr lang="en-US" sz="1600" b="1" dirty="0" err="1"/>
              <a:t>Dromaretskiy</a:t>
            </a:r>
            <a:r>
              <a:rPr lang="en-US" sz="1600" b="1" dirty="0"/>
              <a:t>, </a:t>
            </a:r>
            <a:r>
              <a:rPr lang="en-US" sz="1600" b="1" dirty="0" err="1"/>
              <a:t>Vasyl</a:t>
            </a:r>
            <a:r>
              <a:rPr lang="en-US" sz="1600" b="1" dirty="0"/>
              <a:t> </a:t>
            </a:r>
            <a:r>
              <a:rPr lang="en-US" sz="1600" b="1" dirty="0" err="1"/>
              <a:t>Yatsenko</a:t>
            </a:r>
            <a:r>
              <a:rPr lang="en-US" sz="1600" b="1" dirty="0"/>
              <a:t>, Lyudmila </a:t>
            </a:r>
            <a:r>
              <a:rPr lang="en-US" sz="1600" b="1" dirty="0" err="1"/>
              <a:t>Palivoda</a:t>
            </a:r>
            <a:r>
              <a:rPr lang="en-US" sz="1600" b="1" dirty="0"/>
              <a:t> (BIPH)</a:t>
            </a:r>
            <a:r>
              <a:rPr lang="en-US" sz="1600" dirty="0"/>
              <a:t>. </a:t>
            </a:r>
            <a:r>
              <a:rPr lang="uk-UA" sz="1600" dirty="0"/>
              <a:t>This </a:t>
            </a:r>
            <a:r>
              <a:rPr lang="uk-UA" sz="1600" dirty="0" smtClean="0"/>
              <a:t>Team</a:t>
            </a:r>
            <a:r>
              <a:rPr lang="en-US" sz="1600" dirty="0"/>
              <a:t> </a:t>
            </a:r>
            <a:r>
              <a:rPr lang="en-US" sz="1600" dirty="0" smtClean="0"/>
              <a:t>is</a:t>
            </a:r>
            <a:r>
              <a:rPr lang="uk-UA" sz="1600" dirty="0" smtClean="0"/>
              <a:t> </a:t>
            </a:r>
            <a:r>
              <a:rPr lang="uk-UA" sz="1600" dirty="0"/>
              <a:t>responsible for overall management, ensuring that project is successfully managed and its objectives achieved and will ensure communication between the Partners. </a:t>
            </a:r>
            <a:endParaRPr lang="uk-UA" sz="1600" dirty="0" smtClean="0"/>
          </a:p>
          <a:p>
            <a:r>
              <a:rPr lang="fr-FR" sz="1600" b="1" dirty="0"/>
              <a:t>PGM staff Training Workshop, Part I  -  </a:t>
            </a:r>
            <a:r>
              <a:rPr lang="en-GB" sz="1600" b="1" dirty="0"/>
              <a:t>December </a:t>
            </a:r>
            <a:r>
              <a:rPr lang="ru-RU" sz="1600" b="1" dirty="0" smtClean="0"/>
              <a:t>3</a:t>
            </a:r>
            <a:r>
              <a:rPr lang="en-GB" sz="1600" b="1" dirty="0" smtClean="0"/>
              <a:t>, </a:t>
            </a:r>
            <a:r>
              <a:rPr lang="en-GB" sz="1600" b="1" dirty="0"/>
              <a:t>2019 – </a:t>
            </a:r>
            <a:r>
              <a:rPr lang="en-GB" sz="1600" b="1" dirty="0" smtClean="0"/>
              <a:t>Kyiv</a:t>
            </a:r>
            <a:endParaRPr lang="ru-RU" sz="1600" b="1" dirty="0" smtClean="0"/>
          </a:p>
          <a:p>
            <a:r>
              <a:rPr lang="fr-FR" sz="1600" b="1" dirty="0"/>
              <a:t>PGM staff Training Workshop, Part </a:t>
            </a:r>
            <a:r>
              <a:rPr lang="fr-FR" sz="1600" b="1" dirty="0" smtClean="0"/>
              <a:t>I</a:t>
            </a:r>
            <a:r>
              <a:rPr lang="en-US" sz="1600" b="1" dirty="0"/>
              <a:t>I</a:t>
            </a:r>
            <a:r>
              <a:rPr lang="fr-FR" sz="1600" b="1" dirty="0" smtClean="0"/>
              <a:t>  </a:t>
            </a:r>
            <a:r>
              <a:rPr lang="fr-FR" sz="1600" b="1" dirty="0"/>
              <a:t>-  </a:t>
            </a:r>
            <a:r>
              <a:rPr lang="en-GB" sz="1600" b="1" dirty="0"/>
              <a:t>December </a:t>
            </a:r>
            <a:r>
              <a:rPr lang="en-GB" sz="1600" b="1" dirty="0" smtClean="0"/>
              <a:t>15-16, </a:t>
            </a:r>
            <a:r>
              <a:rPr lang="en-GB" sz="1600" b="1" dirty="0"/>
              <a:t>2019 – </a:t>
            </a:r>
            <a:r>
              <a:rPr lang="en-US" sz="1600" b="1" dirty="0" smtClean="0"/>
              <a:t>Vienna</a:t>
            </a:r>
            <a:endParaRPr lang="uk-UA" sz="1600" dirty="0"/>
          </a:p>
          <a:p>
            <a:endParaRPr lang="uk-UA" sz="1600" dirty="0"/>
          </a:p>
          <a:p>
            <a:endParaRPr lang="uk-UA" sz="1600" dirty="0" smtClean="0"/>
          </a:p>
          <a:p>
            <a:endParaRPr lang="uk-UA" sz="1600" dirty="0"/>
          </a:p>
        </p:txBody>
      </p:sp>
      <p:sp>
        <p:nvSpPr>
          <p:cNvPr id="4" name="Rectangle 3"/>
          <p:cNvSpPr/>
          <p:nvPr/>
        </p:nvSpPr>
        <p:spPr>
          <a:xfrm>
            <a:off x="611560" y="188640"/>
            <a:ext cx="6120680" cy="400110"/>
          </a:xfrm>
          <a:prstGeom prst="rect">
            <a:avLst/>
          </a:prstGeom>
        </p:spPr>
        <p:txBody>
          <a:bodyPr wrap="square">
            <a:spAutoFit/>
          </a:bodyPr>
          <a:lstStyle/>
          <a:p>
            <a:r>
              <a:rPr lang="en-US" sz="2000" b="1" dirty="0">
                <a:solidFill>
                  <a:schemeClr val="bg1"/>
                </a:solidFill>
              </a:rPr>
              <a:t>Management structure</a:t>
            </a:r>
            <a:endParaRPr lang="uk-UA" sz="2000" b="1" dirty="0">
              <a:solidFill>
                <a:schemeClr val="bg1"/>
              </a:solidFill>
            </a:endParaRPr>
          </a:p>
        </p:txBody>
      </p:sp>
      <p:pic>
        <p:nvPicPr>
          <p:cNvPr id="6" name="Content Placeholder 2"/>
          <p:cNvPicPr>
            <a:picLocks noChangeAspect="1"/>
          </p:cNvPicPr>
          <p:nvPr/>
        </p:nvPicPr>
        <p:blipFill>
          <a:blip r:embed="rId2"/>
          <a:stretch>
            <a:fillRect/>
          </a:stretch>
        </p:blipFill>
        <p:spPr>
          <a:xfrm>
            <a:off x="755576" y="3992370"/>
            <a:ext cx="3528392" cy="2464061"/>
          </a:xfrm>
          <a:prstGeom prst="rect">
            <a:avLst/>
          </a:prstGeom>
        </p:spPr>
      </p:pic>
      <p:pic>
        <p:nvPicPr>
          <p:cNvPr id="7" name="Picture 6"/>
          <p:cNvPicPr>
            <a:picLocks noChangeAspect="1"/>
          </p:cNvPicPr>
          <p:nvPr/>
        </p:nvPicPr>
        <p:blipFill>
          <a:blip r:embed="rId3"/>
          <a:stretch>
            <a:fillRect/>
          </a:stretch>
        </p:blipFill>
        <p:spPr>
          <a:xfrm>
            <a:off x="5071958" y="3966983"/>
            <a:ext cx="3320564" cy="2489448"/>
          </a:xfrm>
          <a:prstGeom prst="rect">
            <a:avLst/>
          </a:prstGeom>
        </p:spPr>
      </p:pic>
    </p:spTree>
    <p:extLst>
      <p:ext uri="{BB962C8B-B14F-4D97-AF65-F5344CB8AC3E}">
        <p14:creationId xmlns:p14="http://schemas.microsoft.com/office/powerpoint/2010/main" val="392039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GB" b="1" dirty="0"/>
              <a:t>WIDENING DAY </a:t>
            </a:r>
            <a:r>
              <a:rPr lang="en-GB" b="1" dirty="0" smtClean="0"/>
              <a:t>2019, </a:t>
            </a:r>
            <a:r>
              <a:rPr lang="en-GB" b="1" i="1" dirty="0" smtClean="0"/>
              <a:t> 12, 13 </a:t>
            </a:r>
            <a:r>
              <a:rPr lang="en-GB" b="1" i="1" dirty="0"/>
              <a:t>November </a:t>
            </a:r>
            <a:r>
              <a:rPr lang="en-GB" b="1" i="1" dirty="0" smtClean="0"/>
              <a:t>2019</a:t>
            </a:r>
            <a:endParaRPr lang="en-GB" dirty="0" smtClean="0"/>
          </a:p>
          <a:p>
            <a:pPr marL="285750" indent="-285750">
              <a:buFont typeface="Arial" panose="020B0604020202020204" pitchFamily="34" charset="0"/>
              <a:buChar char="•"/>
            </a:pPr>
            <a:r>
              <a:rPr lang="en-US" b="1" dirty="0" smtClean="0"/>
              <a:t>TWINNING </a:t>
            </a:r>
            <a:r>
              <a:rPr lang="en-US" b="1" dirty="0"/>
              <a:t>Coordinators </a:t>
            </a:r>
            <a:r>
              <a:rPr lang="en-US" b="1" dirty="0" smtClean="0"/>
              <a:t>Day, 14 </a:t>
            </a:r>
            <a:r>
              <a:rPr lang="en-US" b="1" dirty="0"/>
              <a:t>November 2019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r>
              <a:rPr lang="en-US" b="1" dirty="0" smtClean="0">
                <a:solidFill>
                  <a:schemeClr val="tx1"/>
                </a:solidFill>
              </a:rPr>
              <a:t>     </a:t>
            </a:r>
            <a:r>
              <a:rPr lang="en-US" b="1" dirty="0" smtClean="0">
                <a:solidFill>
                  <a:schemeClr val="tx1"/>
                </a:solidFill>
              </a:rPr>
              <a:t>       </a:t>
            </a:r>
            <a:r>
              <a:rPr lang="en-US" b="1" dirty="0">
                <a:solidFill>
                  <a:schemeClr val="tx1"/>
                </a:solidFill>
              </a:rPr>
              <a:t>Project A</a:t>
            </a:r>
            <a:r>
              <a:rPr lang="en-US" b="1" dirty="0" smtClean="0">
                <a:solidFill>
                  <a:schemeClr val="tx1"/>
                </a:solidFill>
              </a:rPr>
              <a:t>dviser </a:t>
            </a:r>
          </a:p>
          <a:p>
            <a:r>
              <a:rPr lang="en-US" b="1" dirty="0" smtClean="0">
                <a:solidFill>
                  <a:schemeClr val="tx1"/>
                </a:solidFill>
              </a:rPr>
              <a:t>            </a:t>
            </a:r>
            <a:r>
              <a:rPr lang="en-US" b="1" dirty="0" err="1" smtClean="0">
                <a:solidFill>
                  <a:schemeClr val="tx1"/>
                </a:solidFill>
              </a:rPr>
              <a:t>Pepa</a:t>
            </a:r>
            <a:r>
              <a:rPr lang="en-US" b="1" dirty="0" smtClean="0">
                <a:solidFill>
                  <a:schemeClr val="tx1"/>
                </a:solidFill>
              </a:rPr>
              <a:t>   </a:t>
            </a:r>
            <a:r>
              <a:rPr lang="en-US" b="1" dirty="0" err="1" smtClean="0">
                <a:solidFill>
                  <a:schemeClr val="tx1"/>
                </a:solidFill>
              </a:rPr>
              <a:t>Krasteva</a:t>
            </a:r>
            <a:endParaRPr lang="en-US" b="1" dirty="0" smtClean="0">
              <a:solidFill>
                <a:schemeClr val="tx1"/>
              </a:solidFill>
            </a:endParaRPr>
          </a:p>
          <a:p>
            <a:r>
              <a:rPr lang="en-US" b="1" dirty="0" smtClean="0">
                <a:solidFill>
                  <a:schemeClr val="tx1"/>
                </a:solidFill>
              </a:rPr>
              <a:t>                  </a:t>
            </a:r>
            <a:endParaRPr lang="en-US" b="1" dirty="0" smtClean="0">
              <a:solidFill>
                <a:schemeClr val="tx1"/>
              </a:solidFill>
            </a:endParaRPr>
          </a:p>
          <a:p>
            <a:endParaRPr lang="en-US" b="1" dirty="0" smtClean="0">
              <a:solidFill>
                <a:schemeClr val="tx1"/>
              </a:solidFill>
            </a:endParaRPr>
          </a:p>
          <a:p>
            <a:r>
              <a:rPr lang="en-US" b="1" dirty="0" smtClean="0">
                <a:solidFill>
                  <a:schemeClr val="tx1"/>
                </a:solidFill>
              </a:rPr>
              <a:t>           </a:t>
            </a:r>
            <a:r>
              <a:rPr lang="en-US" b="1" dirty="0" smtClean="0">
                <a:solidFill>
                  <a:schemeClr val="tx1"/>
                </a:solidFill>
              </a:rPr>
              <a:t>    Marta Muter</a:t>
            </a:r>
            <a:endParaRPr lang="en-US" b="1" dirty="0">
              <a:solidFill>
                <a:schemeClr val="tx1"/>
              </a:solidFill>
            </a:endParaRPr>
          </a:p>
        </p:txBody>
      </p:sp>
      <p:sp>
        <p:nvSpPr>
          <p:cNvPr id="3" name="Rectangle 2"/>
          <p:cNvSpPr/>
          <p:nvPr/>
        </p:nvSpPr>
        <p:spPr>
          <a:xfrm>
            <a:off x="611560" y="188640"/>
            <a:ext cx="6120680" cy="400110"/>
          </a:xfrm>
          <a:prstGeom prst="rect">
            <a:avLst/>
          </a:prstGeom>
        </p:spPr>
        <p:txBody>
          <a:bodyPr wrap="square">
            <a:spAutoFit/>
          </a:bodyPr>
          <a:lstStyle/>
          <a:p>
            <a:r>
              <a:rPr lang="en-US" sz="2000" b="1" dirty="0" smtClean="0">
                <a:solidFill>
                  <a:schemeClr val="bg1"/>
                </a:solidFill>
              </a:rPr>
              <a:t>Coordinators’ Meetings in Brussels</a:t>
            </a:r>
            <a:endParaRPr lang="uk-UA" sz="20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281" y="1105650"/>
            <a:ext cx="2413719" cy="51038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2636533"/>
            <a:ext cx="2679762" cy="3573016"/>
          </a:xfrm>
          <a:prstGeom prst="rect">
            <a:avLst/>
          </a:prstGeom>
        </p:spPr>
      </p:pic>
      <p:sp>
        <p:nvSpPr>
          <p:cNvPr id="6" name="Right Arrow 5"/>
          <p:cNvSpPr/>
          <p:nvPr/>
        </p:nvSpPr>
        <p:spPr>
          <a:xfrm rot="5400000">
            <a:off x="1416792" y="4207944"/>
            <a:ext cx="33375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18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2585" y="836712"/>
            <a:ext cx="8511480" cy="4572001"/>
          </a:xfrm>
        </p:spPr>
        <p:txBody>
          <a:bodyPr/>
          <a:lstStyle/>
          <a:p>
            <a:r>
              <a:rPr lang="en-GB" sz="1600" b="1" dirty="0"/>
              <a:t>Dissemination/Communication Committee</a:t>
            </a:r>
            <a:r>
              <a:rPr lang="en-GB" sz="1600" dirty="0"/>
              <a:t>, Chair – </a:t>
            </a:r>
            <a:r>
              <a:rPr lang="en-GB" sz="1600" b="1" dirty="0" err="1"/>
              <a:t>Gorazd</a:t>
            </a:r>
            <a:r>
              <a:rPr lang="en-GB" sz="1600" b="1" dirty="0"/>
              <a:t> Weiss  (ZSI), Members - Philipp </a:t>
            </a:r>
            <a:r>
              <a:rPr lang="en-GB" sz="1600" b="1" dirty="0" err="1"/>
              <a:t>Brugner</a:t>
            </a:r>
            <a:r>
              <a:rPr lang="en-GB" sz="1600" b="1" dirty="0"/>
              <a:t> (ZSI), Andrey </a:t>
            </a:r>
            <a:r>
              <a:rPr lang="en-GB" sz="1600" b="1" dirty="0" err="1"/>
              <a:t>Kostyuk</a:t>
            </a:r>
            <a:r>
              <a:rPr lang="en-GB" sz="1600" b="1" dirty="0"/>
              <a:t> (BIPH), Oleksiy </a:t>
            </a:r>
            <a:r>
              <a:rPr lang="en-GB" sz="1600" b="1" dirty="0" err="1"/>
              <a:t>Boldyrev</a:t>
            </a:r>
            <a:r>
              <a:rPr lang="en-GB" sz="1600" b="1" dirty="0"/>
              <a:t> (BIPH). </a:t>
            </a:r>
            <a:r>
              <a:rPr lang="en-GB" sz="1600" dirty="0"/>
              <a:t>This </a:t>
            </a:r>
            <a:r>
              <a:rPr lang="en-GB" sz="1600" dirty="0" smtClean="0"/>
              <a:t>committee ensures </a:t>
            </a:r>
            <a:r>
              <a:rPr lang="en-GB" sz="1600" dirty="0"/>
              <a:t>that the activities described in Section 2.2 are implemented by all of the Partners. In particular, the </a:t>
            </a:r>
            <a:r>
              <a:rPr lang="en-GB" sz="1600" b="1" dirty="0"/>
              <a:t>Committee </a:t>
            </a:r>
            <a:r>
              <a:rPr lang="en-GB" sz="1600" dirty="0" smtClean="0"/>
              <a:t>is </a:t>
            </a:r>
            <a:r>
              <a:rPr lang="en-GB" sz="1600" dirty="0"/>
              <a:t>responsible for the development of Communication/Dissemination/Exploitation</a:t>
            </a:r>
            <a:r>
              <a:rPr lang="en-GB" sz="1600" b="1" dirty="0"/>
              <a:t> </a:t>
            </a:r>
            <a:r>
              <a:rPr lang="en-GB" sz="1600" dirty="0"/>
              <a:t>Plan</a:t>
            </a:r>
            <a:r>
              <a:rPr lang="en-GB" sz="1600" b="1" dirty="0"/>
              <a:t> (WP5)</a:t>
            </a:r>
            <a:r>
              <a:rPr lang="en-GB" sz="1600" dirty="0"/>
              <a:t> and its implementation in the project</a:t>
            </a:r>
            <a:r>
              <a:rPr lang="en-GB" sz="1600" dirty="0" smtClean="0"/>
              <a:t>.</a:t>
            </a:r>
          </a:p>
          <a:p>
            <a:pPr marL="285750" indent="-285750">
              <a:buFont typeface="Arial" panose="020B0604020202020204" pitchFamily="34" charset="0"/>
              <a:buChar char="•"/>
            </a:pPr>
            <a:r>
              <a:rPr lang="en-GB" sz="1600" b="1" dirty="0" smtClean="0"/>
              <a:t>NEUROTWIN Website: neurotwin.in.ua</a:t>
            </a:r>
          </a:p>
          <a:p>
            <a:pPr marL="285750" indent="-285750">
              <a:buFont typeface="Arial" panose="020B0604020202020204" pitchFamily="34" charset="0"/>
              <a:buChar char="•"/>
            </a:pPr>
            <a:endParaRPr lang="en-GB" sz="1600" dirty="0" smtClean="0"/>
          </a:p>
          <a:p>
            <a:endParaRPr lang="en-GB" sz="2000" dirty="0"/>
          </a:p>
          <a:p>
            <a:endParaRPr lang="en-GB" sz="2000" dirty="0" smtClean="0">
              <a:solidFill>
                <a:srgbClr val="FF0000"/>
              </a:solidFill>
            </a:endParaRPr>
          </a:p>
        </p:txBody>
      </p:sp>
      <p:sp>
        <p:nvSpPr>
          <p:cNvPr id="4" name="Rectangle 3"/>
          <p:cNvSpPr/>
          <p:nvPr/>
        </p:nvSpPr>
        <p:spPr>
          <a:xfrm>
            <a:off x="611560" y="188640"/>
            <a:ext cx="6120680" cy="400110"/>
          </a:xfrm>
          <a:prstGeom prst="rect">
            <a:avLst/>
          </a:prstGeom>
        </p:spPr>
        <p:txBody>
          <a:bodyPr wrap="square">
            <a:spAutoFit/>
          </a:bodyPr>
          <a:lstStyle/>
          <a:p>
            <a:r>
              <a:rPr lang="en-US" sz="2000" b="1" dirty="0">
                <a:solidFill>
                  <a:schemeClr val="bg1"/>
                </a:solidFill>
              </a:rPr>
              <a:t>Management structure</a:t>
            </a:r>
            <a:endParaRPr lang="uk-UA" sz="2000" b="1" dirty="0">
              <a:solidFill>
                <a:schemeClr val="bg1"/>
              </a:solidFill>
            </a:endParaRPr>
          </a:p>
        </p:txBody>
      </p:sp>
      <p:pic>
        <p:nvPicPr>
          <p:cNvPr id="6" name="Picture 5"/>
          <p:cNvPicPr>
            <a:picLocks noChangeAspect="1"/>
          </p:cNvPicPr>
          <p:nvPr/>
        </p:nvPicPr>
        <p:blipFill>
          <a:blip r:embed="rId2"/>
          <a:stretch>
            <a:fillRect/>
          </a:stretch>
        </p:blipFill>
        <p:spPr>
          <a:xfrm>
            <a:off x="755576" y="3212976"/>
            <a:ext cx="7452320" cy="3237838"/>
          </a:xfrm>
          <a:prstGeom prst="rect">
            <a:avLst/>
          </a:prstGeom>
        </p:spPr>
      </p:pic>
    </p:spTree>
    <p:extLst>
      <p:ext uri="{BB962C8B-B14F-4D97-AF65-F5344CB8AC3E}">
        <p14:creationId xmlns:p14="http://schemas.microsoft.com/office/powerpoint/2010/main" val="1232359840"/>
      </p:ext>
    </p:extLst>
  </p:cSld>
  <p:clrMapOvr>
    <a:masterClrMapping/>
  </p:clrMapOvr>
</p:sld>
</file>

<file path=ppt/theme/theme1.xml><?xml version="1.0" encoding="utf-8"?>
<a:theme xmlns:a="http://schemas.openxmlformats.org/drawingml/2006/main" name="INCOBRA_Template">
  <a:themeElements>
    <a:clrScheme name="INCOBRA">
      <a:dk1>
        <a:srgbClr val="3F3F3F"/>
      </a:dk1>
      <a:lt1>
        <a:sysClr val="window" lastClr="FFFFFF"/>
      </a:lt1>
      <a:dk2>
        <a:srgbClr val="FFFFFF"/>
      </a:dk2>
      <a:lt2>
        <a:srgbClr val="EEECE1"/>
      </a:lt2>
      <a:accent1>
        <a:srgbClr val="304C92"/>
      </a:accent1>
      <a:accent2>
        <a:srgbClr val="95B540"/>
      </a:accent2>
      <a:accent3>
        <a:srgbClr val="FFCC33"/>
      </a:accent3>
      <a:accent4>
        <a:srgbClr val="FF9933"/>
      </a:accent4>
      <a:accent5>
        <a:srgbClr val="938953"/>
      </a:accent5>
      <a:accent6>
        <a:srgbClr val="974806"/>
      </a:accent6>
      <a:hlink>
        <a:srgbClr val="304C92"/>
      </a:hlink>
      <a:folHlink>
        <a:srgbClr val="95B540"/>
      </a:folHlink>
    </a:clrScheme>
    <a:fontScheme name="incob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INCOBRA_Template</Template>
  <TotalTime>4902</TotalTime>
  <Words>1535</Words>
  <Application>Microsoft Office PowerPoint</Application>
  <PresentationFormat>On-screen Show (4:3)</PresentationFormat>
  <Paragraphs>123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INCOBRA_Template</vt:lpstr>
      <vt:lpstr>Nana Voitenko, Coordinator,  Head of Department of Sensory Signaling at  Bogomoletz Institute of physiology (BIPH), Ukraine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Zentrum für soziale Innovation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 2020 – Opportunities for participation</dc:title>
  <dc:creator>Gorazd Weiss</dc:creator>
  <cp:lastModifiedBy>Nana</cp:lastModifiedBy>
  <cp:revision>185</cp:revision>
  <dcterms:created xsi:type="dcterms:W3CDTF">2018-06-18T10:30:57Z</dcterms:created>
  <dcterms:modified xsi:type="dcterms:W3CDTF">2020-06-22T13:08:46Z</dcterms:modified>
</cp:coreProperties>
</file>